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0.jpg" ContentType="image/gif"/>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2"/>
  </p:notesMasterIdLst>
  <p:sldIdLst>
    <p:sldId id="256" r:id="rId2"/>
    <p:sldId id="311" r:id="rId3"/>
    <p:sldId id="258" r:id="rId4"/>
    <p:sldId id="262" r:id="rId5"/>
    <p:sldId id="259" r:id="rId6"/>
    <p:sldId id="261" r:id="rId7"/>
    <p:sldId id="298" r:id="rId8"/>
    <p:sldId id="299" r:id="rId9"/>
    <p:sldId id="263" r:id="rId10"/>
    <p:sldId id="275" r:id="rId11"/>
    <p:sldId id="300" r:id="rId12"/>
    <p:sldId id="301" r:id="rId13"/>
    <p:sldId id="303" r:id="rId14"/>
    <p:sldId id="304" r:id="rId15"/>
    <p:sldId id="305" r:id="rId16"/>
    <p:sldId id="306" r:id="rId17"/>
    <p:sldId id="312" r:id="rId18"/>
    <p:sldId id="314" r:id="rId19"/>
    <p:sldId id="310" r:id="rId20"/>
    <p:sldId id="269" r:id="rId21"/>
  </p:sldIdLst>
  <p:sldSz cx="9144000" cy="5143500" type="screen16x9"/>
  <p:notesSz cx="6858000" cy="9144000"/>
  <p:embeddedFontLst>
    <p:embeddedFont>
      <p:font typeface="Fira Sans Condensed Light" charset="0"/>
      <p:regular r:id="rId23"/>
      <p:bold r:id="rId24"/>
      <p:italic r:id="rId25"/>
      <p:boldItalic r:id="rId26"/>
    </p:embeddedFont>
    <p:embeddedFont>
      <p:font typeface="Anton" charset="0"/>
      <p:regular r:id="rId27"/>
    </p:embeddedFont>
    <p:embeddedFont>
      <p:font typeface="Advent Pro Light" charset="0"/>
      <p:regular r:id="rId28"/>
      <p:bold r:id="rId29"/>
    </p:embeddedFont>
    <p:embeddedFont>
      <p:font typeface="Rajdhani" charset="0"/>
      <p:regular r:id="rId30"/>
      <p:bold r:id="rId31"/>
    </p:embeddedFont>
    <p:embeddedFont>
      <p:font typeface="Fira Sans Condensed" charset="0"/>
      <p:regular r:id="rId32"/>
      <p:bold r:id="rId33"/>
      <p:italic r:id="rId34"/>
      <p:boldItalic r:id="rId35"/>
    </p:embeddedFont>
    <p:embeddedFont>
      <p:font typeface="Josefin Slab"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362C607-FC7B-4C34-A750-B925E6E034A7}">
  <a:tblStyle styleId="{7362C607-FC7B-4C34-A750-B925E6E034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086" y="-2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771960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989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9" r:id="rId7"/>
    <p:sldLayoutId id="2147483660" r:id="rId8"/>
    <p:sldLayoutId id="2147483661" r:id="rId9"/>
    <p:sldLayoutId id="2147483662" r:id="rId10"/>
    <p:sldLayoutId id="2147483666" r:id="rId11"/>
    <p:sldLayoutId id="21474836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04800" y="1276350"/>
            <a:ext cx="4404000" cy="191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smtClean="0">
                <a:latin typeface="Rajdhani"/>
                <a:ea typeface="Rajdhani"/>
                <a:cs typeface="Rajdhani"/>
                <a:sym typeface="Rajdhani"/>
              </a:rPr>
              <a:t>FACE RECOGNITIONS</a:t>
            </a:r>
            <a:endParaRPr sz="5400" dirty="0">
              <a:latin typeface="Rajdhani"/>
              <a:ea typeface="Rajdhani"/>
              <a:cs typeface="Rajdhani"/>
              <a:sym typeface="Rajdhani"/>
            </a:endParaRPr>
          </a:p>
        </p:txBody>
      </p:sp>
      <p:sp>
        <p:nvSpPr>
          <p:cNvPr id="103" name="Google Shape;103;p24"/>
          <p:cNvSpPr txBox="1">
            <a:spLocks noGrp="1"/>
          </p:cNvSpPr>
          <p:nvPr>
            <p:ph type="subTitle" idx="1"/>
          </p:nvPr>
        </p:nvSpPr>
        <p:spPr>
          <a:xfrm>
            <a:off x="1752600" y="3028950"/>
            <a:ext cx="15240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smtClean="0">
                <a:latin typeface="Fira Sans Condensed Light"/>
                <a:ea typeface="Fira Sans Condensed Light"/>
                <a:cs typeface="Fira Sans Condensed Light"/>
                <a:sym typeface="Fira Sans Condensed Light"/>
              </a:rPr>
              <a:t>BY NHÓM 3 </a:t>
            </a:r>
            <a:endParaRPr sz="1800" b="1"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01355" y="285750"/>
            <a:ext cx="811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mj-lt"/>
              </a:rPr>
              <a:t>BÀI TOÁN GIẢI QUYẾT CÁC TRƯỜNG HỢP</a:t>
            </a:r>
            <a:endParaRPr dirty="0">
              <a:latin typeface="+mj-l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91" y="1577052"/>
            <a:ext cx="3733799" cy="23302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1276348"/>
            <a:ext cx="4397471" cy="293164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701355" y="285750"/>
            <a:ext cx="811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mj-lt"/>
              </a:rPr>
              <a:t>BÀI TOÁN GIẢI QUYẾT CÁC TRƯỜNG HỢP</a:t>
            </a:r>
            <a:endParaRPr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104900"/>
            <a:ext cx="6572250" cy="3695700"/>
          </a:xfrm>
          <a:prstGeom prst="rect">
            <a:avLst/>
          </a:prstGeom>
        </p:spPr>
      </p:pic>
    </p:spTree>
    <p:extLst>
      <p:ext uri="{BB962C8B-B14F-4D97-AF65-F5344CB8AC3E}">
        <p14:creationId xmlns:p14="http://schemas.microsoft.com/office/powerpoint/2010/main" val="3861345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982" y="285750"/>
            <a:ext cx="7704000" cy="572700"/>
          </a:xfrm>
        </p:spPr>
        <p:txBody>
          <a:bodyPr/>
          <a:lstStyle/>
          <a:p>
            <a:r>
              <a:rPr lang="en-US" sz="3600" dirty="0" err="1" smtClean="0">
                <a:latin typeface="+mj-lt"/>
              </a:rPr>
              <a:t>LUỒNG</a:t>
            </a:r>
            <a:r>
              <a:rPr lang="en-US" sz="3600" dirty="0" smtClean="0">
                <a:latin typeface="+mj-lt"/>
              </a:rPr>
              <a:t> </a:t>
            </a:r>
            <a:r>
              <a:rPr lang="en-US" sz="3600" dirty="0" err="1" smtClean="0">
                <a:latin typeface="+mj-lt"/>
              </a:rPr>
              <a:t>XỬ</a:t>
            </a:r>
            <a:r>
              <a:rPr lang="en-US" sz="3600" dirty="0" smtClean="0">
                <a:latin typeface="+mj-lt"/>
              </a:rPr>
              <a:t> </a:t>
            </a:r>
            <a:r>
              <a:rPr lang="en-US" sz="3600" dirty="0" err="1" smtClean="0">
                <a:latin typeface="+mj-lt"/>
              </a:rPr>
              <a:t>LÝ</a:t>
            </a:r>
            <a:r>
              <a:rPr lang="en-US" sz="3600" dirty="0" smtClean="0">
                <a:latin typeface="+mj-lt"/>
              </a:rPr>
              <a:t> </a:t>
            </a:r>
            <a:r>
              <a:rPr lang="en-US" sz="3600" dirty="0" err="1" smtClean="0">
                <a:latin typeface="+mj-lt"/>
              </a:rPr>
              <a:t>BÀI</a:t>
            </a:r>
            <a:r>
              <a:rPr lang="en-US" sz="3600" dirty="0" smtClean="0">
                <a:latin typeface="+mj-lt"/>
              </a:rPr>
              <a:t> </a:t>
            </a:r>
            <a:r>
              <a:rPr lang="en-US" sz="3600" dirty="0" err="1" smtClean="0">
                <a:latin typeface="+mj-lt"/>
              </a:rPr>
              <a:t>TOÁN</a:t>
            </a:r>
            <a:endParaRPr lang="en-US" sz="3600" dirty="0">
              <a:latin typeface="+mj-lt"/>
            </a:endParaRPr>
          </a:p>
        </p:txBody>
      </p:sp>
      <p:sp>
        <p:nvSpPr>
          <p:cNvPr id="3" name="Rectangle 2"/>
          <p:cNvSpPr/>
          <p:nvPr/>
        </p:nvSpPr>
        <p:spPr>
          <a:xfrm>
            <a:off x="1572491" y="1461881"/>
            <a:ext cx="1295400" cy="77193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FACE </a:t>
            </a:r>
            <a:r>
              <a:rPr lang="en-US" dirty="0" smtClean="0">
                <a:solidFill>
                  <a:schemeClr val="tx1"/>
                </a:solidFill>
              </a:rPr>
              <a:t>DETECTION</a:t>
            </a:r>
            <a:endParaRPr lang="en-US" dirty="0">
              <a:solidFill>
                <a:schemeClr val="tx1"/>
              </a:solidFill>
            </a:endParaRPr>
          </a:p>
        </p:txBody>
      </p:sp>
      <p:cxnSp>
        <p:nvCxnSpPr>
          <p:cNvPr id="8" name="Straight Arrow Connector 7"/>
          <p:cNvCxnSpPr>
            <a:endCxn id="3" idx="1"/>
          </p:cNvCxnSpPr>
          <p:nvPr/>
        </p:nvCxnSpPr>
        <p:spPr>
          <a:xfrm>
            <a:off x="277091" y="1847850"/>
            <a:ext cx="1295400" cy="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12" name="Google Shape;640;p32"/>
          <p:cNvSpPr txBox="1">
            <a:spLocks/>
          </p:cNvSpPr>
          <p:nvPr/>
        </p:nvSpPr>
        <p:spPr>
          <a:xfrm>
            <a:off x="145473" y="1352550"/>
            <a:ext cx="1427018" cy="457200"/>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Font typeface="Fira Sans Condensed Light"/>
              <a:buNone/>
            </a:pPr>
            <a:r>
              <a:rPr lang="en-US" b="1" dirty="0" err="1" smtClean="0">
                <a:latin typeface="+mj-lt"/>
                <a:ea typeface="Rajdhani"/>
                <a:cs typeface="Rajdhani"/>
                <a:sym typeface="Rajdhani"/>
              </a:rPr>
              <a:t>Hình</a:t>
            </a:r>
            <a:r>
              <a:rPr lang="en-US" b="1" dirty="0" smtClean="0">
                <a:latin typeface="+mj-lt"/>
                <a:ea typeface="Rajdhani"/>
                <a:cs typeface="Rajdhani"/>
                <a:sym typeface="Rajdhani"/>
              </a:rPr>
              <a:t> </a:t>
            </a:r>
            <a:r>
              <a:rPr lang="en-US" b="1" dirty="0" err="1" smtClean="0">
                <a:latin typeface="+mj-lt"/>
                <a:ea typeface="Rajdhani"/>
                <a:cs typeface="Rajdhani"/>
                <a:sym typeface="Rajdhani"/>
              </a:rPr>
              <a:t>ảnh</a:t>
            </a:r>
            <a:r>
              <a:rPr lang="en-US" b="1" dirty="0" smtClean="0">
                <a:latin typeface="+mj-lt"/>
                <a:ea typeface="Rajdhani"/>
                <a:cs typeface="Rajdhani"/>
                <a:sym typeface="Rajdhani"/>
              </a:rPr>
              <a:t> / video</a:t>
            </a:r>
            <a:endParaRPr lang="en-US" b="1" dirty="0">
              <a:latin typeface="+mj-lt"/>
              <a:ea typeface="Rajdhani"/>
              <a:cs typeface="Rajdhani"/>
              <a:sym typeface="Rajdhani"/>
            </a:endParaRPr>
          </a:p>
        </p:txBody>
      </p:sp>
      <p:sp>
        <p:nvSpPr>
          <p:cNvPr id="22" name="Rectangle 21"/>
          <p:cNvSpPr/>
          <p:nvPr/>
        </p:nvSpPr>
        <p:spPr>
          <a:xfrm>
            <a:off x="4346864" y="1461881"/>
            <a:ext cx="1427018" cy="77193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FACE ALIGNMENT</a:t>
            </a:r>
          </a:p>
        </p:txBody>
      </p:sp>
      <p:cxnSp>
        <p:nvCxnSpPr>
          <p:cNvPr id="23" name="Straight Arrow Connector 22"/>
          <p:cNvCxnSpPr>
            <a:stCxn id="3" idx="3"/>
            <a:endCxn id="22" idx="1"/>
          </p:cNvCxnSpPr>
          <p:nvPr/>
        </p:nvCxnSpPr>
        <p:spPr>
          <a:xfrm>
            <a:off x="2867891" y="1847850"/>
            <a:ext cx="1478973" cy="0"/>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29" name="Google Shape;633;p32"/>
          <p:cNvSpPr txBox="1">
            <a:spLocks/>
          </p:cNvSpPr>
          <p:nvPr/>
        </p:nvSpPr>
        <p:spPr>
          <a:xfrm>
            <a:off x="2840182" y="1192130"/>
            <a:ext cx="1618385" cy="84385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b="1" dirty="0" err="1" smtClean="0">
                <a:latin typeface="+mj-lt"/>
              </a:rPr>
              <a:t>Vị</a:t>
            </a:r>
            <a:r>
              <a:rPr lang="en-US" b="1" dirty="0" smtClean="0">
                <a:latin typeface="+mj-lt"/>
              </a:rPr>
              <a:t> </a:t>
            </a:r>
            <a:r>
              <a:rPr lang="en-US" b="1" dirty="0" err="1" smtClean="0">
                <a:latin typeface="+mj-lt"/>
              </a:rPr>
              <a:t>trí</a:t>
            </a:r>
            <a:r>
              <a:rPr lang="en-US" b="1" dirty="0" smtClean="0">
                <a:latin typeface="+mj-lt"/>
              </a:rPr>
              <a:t> </a:t>
            </a:r>
            <a:r>
              <a:rPr lang="en-US" b="1" dirty="0" err="1" smtClean="0">
                <a:latin typeface="+mj-lt"/>
              </a:rPr>
              <a:t>kích</a:t>
            </a:r>
            <a:r>
              <a:rPr lang="en-US" b="1" dirty="0" smtClean="0">
                <a:latin typeface="+mj-lt"/>
              </a:rPr>
              <a:t> </a:t>
            </a:r>
            <a:r>
              <a:rPr lang="en-US" b="1" dirty="0" err="1" smtClean="0">
                <a:latin typeface="+mj-lt"/>
              </a:rPr>
              <a:t>thước</a:t>
            </a:r>
            <a:r>
              <a:rPr lang="en-US" b="1" dirty="0" smtClean="0">
                <a:latin typeface="+mj-lt"/>
              </a:rPr>
              <a:t> </a:t>
            </a:r>
            <a:r>
              <a:rPr lang="en-US" sz="1100" b="1" dirty="0" err="1" smtClean="0">
                <a:latin typeface="+mj-lt"/>
              </a:rPr>
              <a:t>khuôn</a:t>
            </a:r>
            <a:r>
              <a:rPr lang="en-US" b="1" dirty="0" smtClean="0">
                <a:latin typeface="+mj-lt"/>
              </a:rPr>
              <a:t> </a:t>
            </a:r>
            <a:r>
              <a:rPr lang="en-US" b="1" dirty="0" err="1" smtClean="0">
                <a:latin typeface="+mj-lt"/>
              </a:rPr>
              <a:t>mặt</a:t>
            </a:r>
            <a:endParaRPr lang="en-US" b="1" dirty="0">
              <a:latin typeface="+mj-lt"/>
            </a:endParaRPr>
          </a:p>
        </p:txBody>
      </p:sp>
      <p:sp>
        <p:nvSpPr>
          <p:cNvPr id="42" name="Rectangle 41"/>
          <p:cNvSpPr/>
          <p:nvPr/>
        </p:nvSpPr>
        <p:spPr>
          <a:xfrm>
            <a:off x="6885790" y="1461880"/>
            <a:ext cx="1454726" cy="77193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a:t>
            </a:r>
          </a:p>
          <a:p>
            <a:pPr algn="ctr"/>
            <a:r>
              <a:rPr lang="en-US" dirty="0" smtClean="0">
                <a:solidFill>
                  <a:schemeClr val="tx1"/>
                </a:solidFill>
              </a:rPr>
              <a:t>EXTRACTION</a:t>
            </a:r>
          </a:p>
        </p:txBody>
      </p:sp>
      <p:cxnSp>
        <p:nvCxnSpPr>
          <p:cNvPr id="43" name="Straight Arrow Connector 42"/>
          <p:cNvCxnSpPr>
            <a:stCxn id="22" idx="3"/>
            <a:endCxn id="42" idx="1"/>
          </p:cNvCxnSpPr>
          <p:nvPr/>
        </p:nvCxnSpPr>
        <p:spPr>
          <a:xfrm flipV="1">
            <a:off x="5773882" y="1847849"/>
            <a:ext cx="1111908" cy="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45" name="Rectangle 44"/>
          <p:cNvSpPr/>
          <p:nvPr/>
        </p:nvSpPr>
        <p:spPr>
          <a:xfrm>
            <a:off x="6972636" y="3181350"/>
            <a:ext cx="1336883" cy="7620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a:t>
            </a:r>
          </a:p>
          <a:p>
            <a:pPr algn="ctr"/>
            <a:r>
              <a:rPr lang="en-US" dirty="0" smtClean="0">
                <a:solidFill>
                  <a:schemeClr val="tx1"/>
                </a:solidFill>
              </a:rPr>
              <a:t>MATCHING</a:t>
            </a:r>
          </a:p>
        </p:txBody>
      </p:sp>
      <p:sp>
        <p:nvSpPr>
          <p:cNvPr id="47" name="Google Shape;633;p32"/>
          <p:cNvSpPr txBox="1">
            <a:spLocks/>
          </p:cNvSpPr>
          <p:nvPr/>
        </p:nvSpPr>
        <p:spPr>
          <a:xfrm>
            <a:off x="7724855" y="2258063"/>
            <a:ext cx="1231323" cy="61525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b="1" dirty="0" smtClean="0">
                <a:latin typeface="+mj-lt"/>
              </a:rPr>
              <a:t>Vector </a:t>
            </a:r>
            <a:r>
              <a:rPr lang="en-US" b="1" dirty="0" err="1" smtClean="0">
                <a:latin typeface="+mj-lt"/>
              </a:rPr>
              <a:t>đặc</a:t>
            </a:r>
            <a:r>
              <a:rPr lang="en-US" b="1" dirty="0" smtClean="0">
                <a:latin typeface="+mj-lt"/>
              </a:rPr>
              <a:t> </a:t>
            </a:r>
            <a:r>
              <a:rPr lang="en-US" b="1" dirty="0" err="1" smtClean="0">
                <a:latin typeface="+mj-lt"/>
              </a:rPr>
              <a:t>trưng</a:t>
            </a:r>
            <a:endParaRPr lang="en-US" b="1" dirty="0">
              <a:latin typeface="+mj-lt"/>
            </a:endParaRPr>
          </a:p>
        </p:txBody>
      </p:sp>
      <p:sp>
        <p:nvSpPr>
          <p:cNvPr id="49" name="Google Shape;633;p32"/>
          <p:cNvSpPr txBox="1">
            <a:spLocks/>
          </p:cNvSpPr>
          <p:nvPr/>
        </p:nvSpPr>
        <p:spPr>
          <a:xfrm>
            <a:off x="5791200" y="1192130"/>
            <a:ext cx="1367271" cy="84385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Font typeface="Fira Sans Condensed Light"/>
              <a:buNone/>
            </a:pPr>
            <a:r>
              <a:rPr lang="en-US" b="1" dirty="0" err="1" smtClean="0">
                <a:latin typeface="+mj-lt"/>
              </a:rPr>
              <a:t>Căn</a:t>
            </a:r>
            <a:r>
              <a:rPr lang="en-US" b="1" dirty="0" smtClean="0">
                <a:latin typeface="+mj-lt"/>
              </a:rPr>
              <a:t> </a:t>
            </a:r>
            <a:r>
              <a:rPr lang="en-US" b="1" dirty="0" err="1" smtClean="0">
                <a:latin typeface="+mj-lt"/>
              </a:rPr>
              <a:t>chỉnh</a:t>
            </a:r>
            <a:r>
              <a:rPr lang="en-US" b="1" dirty="0" smtClean="0">
                <a:latin typeface="+mj-lt"/>
              </a:rPr>
              <a:t> </a:t>
            </a:r>
            <a:r>
              <a:rPr lang="en-US" b="1" dirty="0" err="1" smtClean="0">
                <a:latin typeface="+mj-lt"/>
              </a:rPr>
              <a:t>khuôn</a:t>
            </a:r>
            <a:r>
              <a:rPr lang="en-US" b="1" dirty="0" smtClean="0">
                <a:latin typeface="+mj-lt"/>
              </a:rPr>
              <a:t> </a:t>
            </a:r>
            <a:r>
              <a:rPr lang="en-US" b="1" dirty="0" err="1" smtClean="0">
                <a:latin typeface="+mj-lt"/>
              </a:rPr>
              <a:t>măt</a:t>
            </a:r>
            <a:endParaRPr lang="en-US" b="1" dirty="0">
              <a:latin typeface="+mj-lt"/>
            </a:endParaRPr>
          </a:p>
        </p:txBody>
      </p:sp>
      <p:cxnSp>
        <p:nvCxnSpPr>
          <p:cNvPr id="55" name="Straight Arrow Connector 54"/>
          <p:cNvCxnSpPr>
            <a:stCxn id="42" idx="2"/>
            <a:endCxn id="45" idx="0"/>
          </p:cNvCxnSpPr>
          <p:nvPr/>
        </p:nvCxnSpPr>
        <p:spPr>
          <a:xfrm>
            <a:off x="7613153" y="2233817"/>
            <a:ext cx="27925" cy="947533"/>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cxnSp>
        <p:nvCxnSpPr>
          <p:cNvPr id="56" name="Straight Arrow Connector 55"/>
          <p:cNvCxnSpPr/>
          <p:nvPr/>
        </p:nvCxnSpPr>
        <p:spPr>
          <a:xfrm>
            <a:off x="7641266" y="3943350"/>
            <a:ext cx="13962" cy="951011"/>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
        <p:nvSpPr>
          <p:cNvPr id="58" name="Rectangle 57"/>
          <p:cNvSpPr/>
          <p:nvPr/>
        </p:nvSpPr>
        <p:spPr>
          <a:xfrm>
            <a:off x="7693857" y="4256779"/>
            <a:ext cx="1231323" cy="307777"/>
          </a:xfrm>
          <a:prstGeom prst="rect">
            <a:avLst/>
          </a:prstGeom>
        </p:spPr>
        <p:txBody>
          <a:bodyPr wrap="square">
            <a:spAutoFit/>
          </a:bodyPr>
          <a:lstStyle/>
          <a:p>
            <a:pPr>
              <a:spcAft>
                <a:spcPts val="1600"/>
              </a:spcAft>
            </a:pPr>
            <a:r>
              <a:rPr lang="en-US" b="1" dirty="0" smtClean="0">
                <a:solidFill>
                  <a:srgbClr val="FFFFFF"/>
                </a:solidFill>
              </a:rPr>
              <a:t>Face ID</a:t>
            </a:r>
            <a:endParaRPr lang="en-US" b="1" dirty="0">
              <a:solidFill>
                <a:srgbClr val="FFFFFF"/>
              </a:solidFill>
            </a:endParaRPr>
          </a:p>
        </p:txBody>
      </p:sp>
      <p:sp>
        <p:nvSpPr>
          <p:cNvPr id="65" name="Rectangle 64"/>
          <p:cNvSpPr/>
          <p:nvPr/>
        </p:nvSpPr>
        <p:spPr>
          <a:xfrm>
            <a:off x="4346864" y="3179618"/>
            <a:ext cx="1427018" cy="76373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Database of Enrolled users</a:t>
            </a:r>
            <a:endParaRPr lang="en-US" dirty="0">
              <a:solidFill>
                <a:schemeClr val="tx1"/>
              </a:solidFill>
            </a:endParaRPr>
          </a:p>
        </p:txBody>
      </p:sp>
      <p:cxnSp>
        <p:nvCxnSpPr>
          <p:cNvPr id="68" name="Straight Arrow Connector 67"/>
          <p:cNvCxnSpPr>
            <a:stCxn id="65" idx="3"/>
            <a:endCxn id="45" idx="1"/>
          </p:cNvCxnSpPr>
          <p:nvPr/>
        </p:nvCxnSpPr>
        <p:spPr>
          <a:xfrm>
            <a:off x="5773882" y="3561484"/>
            <a:ext cx="1198754" cy="866"/>
          </a:xfrm>
          <a:prstGeom prst="straightConnector1">
            <a:avLst/>
          </a:prstGeom>
          <a:ln>
            <a:tailEnd type="arrow"/>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02260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4" y="971850"/>
            <a:ext cx="5115975" cy="327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mj-lt"/>
              </a:rPr>
              <a:t>TRIỂN KHAI BÀI TOÁN</a:t>
            </a:r>
            <a:endParaRPr dirty="0">
              <a:latin typeface="+mj-lt"/>
            </a:endParaRPr>
          </a:p>
        </p:txBody>
      </p:sp>
      <p:sp>
        <p:nvSpPr>
          <p:cNvPr id="176" name="Google Shape;176;p30"/>
          <p:cNvSpPr txBox="1">
            <a:spLocks noGrp="1"/>
          </p:cNvSpPr>
          <p:nvPr>
            <p:ph type="title" idx="2"/>
          </p:nvPr>
        </p:nvSpPr>
        <p:spPr>
          <a:xfrm>
            <a:off x="6172200" y="1276350"/>
            <a:ext cx="2362200" cy="1570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03</a:t>
            </a:r>
            <a:endParaRPr dirty="0"/>
          </a:p>
        </p:txBody>
      </p:sp>
      <p:cxnSp>
        <p:nvCxnSpPr>
          <p:cNvPr id="177" name="Google Shape;177;p30"/>
          <p:cNvCxnSpPr/>
          <p:nvPr/>
        </p:nvCxnSpPr>
        <p:spPr>
          <a:xfrm flipV="1">
            <a:off x="5943600" y="3111650"/>
            <a:ext cx="2483275"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2090891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99;p24"/>
          <p:cNvSpPr txBox="1">
            <a:spLocks noGrp="1"/>
          </p:cNvSpPr>
          <p:nvPr>
            <p:ph type="title"/>
          </p:nvPr>
        </p:nvSpPr>
        <p:spPr>
          <a:xfrm>
            <a:off x="720000" y="666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latin typeface="+mj-lt"/>
              </a:rPr>
              <a:t>CÁC BƯỚC THỰC HIỆN BÀI TOÁN</a:t>
            </a:r>
            <a:endParaRPr sz="3200" dirty="0">
              <a:latin typeface="+mj-lt"/>
            </a:endParaRPr>
          </a:p>
        </p:txBody>
      </p:sp>
      <p:grpSp>
        <p:nvGrpSpPr>
          <p:cNvPr id="7" name="Google Shape;401;p24"/>
          <p:cNvGrpSpPr/>
          <p:nvPr/>
        </p:nvGrpSpPr>
        <p:grpSpPr>
          <a:xfrm>
            <a:off x="453591" y="2307633"/>
            <a:ext cx="1470600" cy="2397717"/>
            <a:chOff x="1078463" y="2283881"/>
            <a:chExt cx="1470600" cy="1971219"/>
          </a:xfrm>
        </p:grpSpPr>
        <p:sp>
          <p:nvSpPr>
            <p:cNvPr id="8" name="Google Shape;402;p24"/>
            <p:cNvSpPr txBox="1"/>
            <p:nvPr/>
          </p:nvSpPr>
          <p:spPr>
            <a:xfrm>
              <a:off x="1434263"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01</a:t>
              </a:r>
              <a:endParaRPr sz="2400" b="1">
                <a:solidFill>
                  <a:schemeClr val="lt2"/>
                </a:solidFill>
                <a:latin typeface="Rajdhani"/>
                <a:ea typeface="Rajdhani"/>
                <a:cs typeface="Rajdhani"/>
                <a:sym typeface="Rajdhani"/>
              </a:endParaRPr>
            </a:p>
          </p:txBody>
        </p:sp>
        <p:sp>
          <p:nvSpPr>
            <p:cNvPr id="10" name="Google Shape;404;p24"/>
            <p:cNvSpPr txBox="1"/>
            <p:nvPr/>
          </p:nvSpPr>
          <p:spPr>
            <a:xfrm>
              <a:off x="1078463" y="3253793"/>
              <a:ext cx="1470600" cy="100130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smtClean="0">
                  <a:solidFill>
                    <a:schemeClr val="lt2"/>
                  </a:solidFill>
                  <a:latin typeface="Fira Sans Condensed"/>
                  <a:ea typeface="Fira Sans Condensed"/>
                  <a:cs typeface="Fira Sans Condensed"/>
                  <a:sym typeface="Fira Sans Condensed"/>
                </a:rPr>
                <a:t>Thu</a:t>
              </a:r>
              <a:r>
                <a:rPr lang="en" sz="1600" dirty="0">
                  <a:solidFill>
                    <a:schemeClr val="lt2"/>
                  </a:solidFill>
                  <a:latin typeface="Fira Sans Condensed"/>
                  <a:ea typeface="Fira Sans Condensed"/>
                  <a:cs typeface="Fira Sans Condensed"/>
                  <a:sym typeface="Fira Sans Condensed"/>
                </a:rPr>
                <a:t> </a:t>
              </a:r>
              <a:r>
                <a:rPr lang="en" sz="1600" dirty="0" smtClean="0">
                  <a:solidFill>
                    <a:schemeClr val="lt2"/>
                  </a:solidFill>
                  <a:latin typeface="Fira Sans Condensed"/>
                  <a:ea typeface="Fira Sans Condensed"/>
                  <a:cs typeface="Fira Sans Condensed"/>
                  <a:sym typeface="Fira Sans Condensed"/>
                </a:rPr>
                <a:t>thập bộ dữ liệu khuôn mặt</a:t>
              </a:r>
            </a:p>
            <a:p>
              <a:pPr marL="0" lvl="0" indent="0" rtl="0">
                <a:spcBef>
                  <a:spcPts val="0"/>
                </a:spcBef>
                <a:spcAft>
                  <a:spcPts val="0"/>
                </a:spcAft>
                <a:buNone/>
              </a:pPr>
              <a:r>
                <a:rPr lang="en" sz="1600" dirty="0" smtClean="0">
                  <a:solidFill>
                    <a:schemeClr val="lt2"/>
                  </a:solidFill>
                  <a:latin typeface="Fira Sans Condensed"/>
                  <a:ea typeface="Fira Sans Condensed"/>
                  <a:cs typeface="Fira Sans Condensed"/>
                  <a:sym typeface="Fira Sans Condensed"/>
                </a:rPr>
                <a:t>dataset</a:t>
              </a:r>
              <a:endParaRPr sz="1600" dirty="0">
                <a:solidFill>
                  <a:schemeClr val="lt2"/>
                </a:solidFill>
                <a:latin typeface="Fira Sans Condensed"/>
                <a:ea typeface="Fira Sans Condensed"/>
                <a:cs typeface="Fira Sans Condensed"/>
                <a:sym typeface="Fira Sans Condensed"/>
              </a:endParaRPr>
            </a:p>
          </p:txBody>
        </p:sp>
      </p:grpSp>
      <p:grpSp>
        <p:nvGrpSpPr>
          <p:cNvPr id="12" name="Google Shape;406;p24"/>
          <p:cNvGrpSpPr/>
          <p:nvPr/>
        </p:nvGrpSpPr>
        <p:grpSpPr>
          <a:xfrm>
            <a:off x="2230131" y="2307633"/>
            <a:ext cx="1726974" cy="2321517"/>
            <a:chOff x="2917285" y="2283881"/>
            <a:chExt cx="1470600" cy="1971219"/>
          </a:xfrm>
        </p:grpSpPr>
        <p:sp>
          <p:nvSpPr>
            <p:cNvPr id="13" name="Google Shape;407;p24"/>
            <p:cNvSpPr txBox="1"/>
            <p:nvPr/>
          </p:nvSpPr>
          <p:spPr>
            <a:xfrm>
              <a:off x="3273085" y="2283881"/>
              <a:ext cx="75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02</a:t>
              </a:r>
              <a:endParaRPr sz="2400" b="1" dirty="0">
                <a:solidFill>
                  <a:schemeClr val="lt2"/>
                </a:solidFill>
                <a:latin typeface="Rajdhani"/>
                <a:ea typeface="Rajdhani"/>
                <a:cs typeface="Rajdhani"/>
                <a:sym typeface="Rajdhani"/>
              </a:endParaRPr>
            </a:p>
          </p:txBody>
        </p:sp>
        <p:sp>
          <p:nvSpPr>
            <p:cNvPr id="15" name="Google Shape;409;p24"/>
            <p:cNvSpPr txBox="1"/>
            <p:nvPr/>
          </p:nvSpPr>
          <p:spPr>
            <a:xfrm>
              <a:off x="2917285" y="3285629"/>
              <a:ext cx="1470600" cy="96947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dirty="0" smtClean="0">
                  <a:solidFill>
                    <a:schemeClr val="lt2"/>
                  </a:solidFill>
                  <a:latin typeface="Fira Sans Condensed"/>
                  <a:ea typeface="Fira Sans Condensed"/>
                  <a:cs typeface="Fira Sans Condensed"/>
                  <a:sym typeface="Fira Sans Condensed"/>
                </a:rPr>
                <a:t>C</a:t>
              </a:r>
              <a:r>
                <a:rPr lang="en" sz="1600" dirty="0" smtClean="0">
                  <a:solidFill>
                    <a:schemeClr val="lt2"/>
                  </a:solidFill>
                  <a:latin typeface="Fira Sans Condensed"/>
                  <a:ea typeface="Fira Sans Condensed"/>
                  <a:cs typeface="Fira Sans Condensed"/>
                  <a:sym typeface="Fira Sans Condensed"/>
                </a:rPr>
                <a:t>họn đặc trưng từng khuôn mặt và gắn nhãn tương ứng</a:t>
              </a:r>
              <a:endParaRPr sz="1600" dirty="0">
                <a:solidFill>
                  <a:schemeClr val="lt2"/>
                </a:solidFill>
                <a:latin typeface="Fira Sans Condensed"/>
                <a:ea typeface="Fira Sans Condensed"/>
                <a:cs typeface="Fira Sans Condensed"/>
                <a:sym typeface="Fira Sans Condensed"/>
              </a:endParaRPr>
            </a:p>
          </p:txBody>
        </p:sp>
      </p:grpSp>
      <p:grpSp>
        <p:nvGrpSpPr>
          <p:cNvPr id="17" name="Google Shape;411;p24"/>
          <p:cNvGrpSpPr/>
          <p:nvPr/>
        </p:nvGrpSpPr>
        <p:grpSpPr>
          <a:xfrm>
            <a:off x="3957105" y="2307633"/>
            <a:ext cx="1470600" cy="2321517"/>
            <a:chOff x="4756107" y="2283881"/>
            <a:chExt cx="1470600" cy="1971219"/>
          </a:xfrm>
        </p:grpSpPr>
        <p:sp>
          <p:nvSpPr>
            <p:cNvPr id="18" name="Google Shape;412;p24"/>
            <p:cNvSpPr txBox="1"/>
            <p:nvPr/>
          </p:nvSpPr>
          <p:spPr>
            <a:xfrm>
              <a:off x="5110407"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03</a:t>
              </a:r>
              <a:endParaRPr sz="2400" b="1" dirty="0">
                <a:solidFill>
                  <a:schemeClr val="lt2"/>
                </a:solidFill>
                <a:latin typeface="Rajdhani"/>
                <a:ea typeface="Rajdhani"/>
                <a:cs typeface="Rajdhani"/>
                <a:sym typeface="Rajdhani"/>
              </a:endParaRPr>
            </a:p>
          </p:txBody>
        </p:sp>
        <p:sp>
          <p:nvSpPr>
            <p:cNvPr id="20" name="Google Shape;414;p24"/>
            <p:cNvSpPr txBox="1"/>
            <p:nvPr/>
          </p:nvSpPr>
          <p:spPr>
            <a:xfrm>
              <a:off x="4756107" y="3306789"/>
              <a:ext cx="1470600" cy="9483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lt2"/>
                  </a:solidFill>
                  <a:latin typeface="Fira Sans Condensed"/>
                  <a:ea typeface="Fira Sans Condensed"/>
                  <a:cs typeface="Fira Sans Condensed"/>
                  <a:sym typeface="Fira Sans Condensed"/>
                </a:rPr>
                <a:t>Phát hiện khuôn mặt</a:t>
              </a:r>
              <a:endParaRPr sz="1600" dirty="0">
                <a:solidFill>
                  <a:schemeClr val="lt2"/>
                </a:solidFill>
                <a:latin typeface="Fira Sans Condensed"/>
                <a:ea typeface="Fira Sans Condensed"/>
                <a:cs typeface="Fira Sans Condensed"/>
                <a:sym typeface="Fira Sans Condensed"/>
              </a:endParaRPr>
            </a:p>
          </p:txBody>
        </p:sp>
      </p:grpSp>
      <p:sp>
        <p:nvSpPr>
          <p:cNvPr id="41" name="Google Shape;435;p24"/>
          <p:cNvSpPr/>
          <p:nvPr/>
        </p:nvSpPr>
        <p:spPr>
          <a:xfrm>
            <a:off x="2793763" y="2987238"/>
            <a:ext cx="343335" cy="343303"/>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449;p24"/>
          <p:cNvGrpSpPr/>
          <p:nvPr/>
        </p:nvGrpSpPr>
        <p:grpSpPr>
          <a:xfrm>
            <a:off x="5443397" y="2311529"/>
            <a:ext cx="1470600" cy="2317621"/>
            <a:chOff x="6594929" y="2283881"/>
            <a:chExt cx="1470600" cy="1971219"/>
          </a:xfrm>
        </p:grpSpPr>
        <p:sp>
          <p:nvSpPr>
            <p:cNvPr id="56" name="Google Shape;450;p24"/>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2"/>
                  </a:solidFill>
                  <a:latin typeface="Rajdhani"/>
                  <a:ea typeface="Rajdhani"/>
                  <a:cs typeface="Rajdhani"/>
                  <a:sym typeface="Rajdhani"/>
                </a:rPr>
                <a:t>04</a:t>
              </a:r>
              <a:endParaRPr sz="2400" b="1" dirty="0">
                <a:solidFill>
                  <a:schemeClr val="lt2"/>
                </a:solidFill>
                <a:latin typeface="Rajdhani"/>
                <a:ea typeface="Rajdhani"/>
                <a:cs typeface="Rajdhani"/>
                <a:sym typeface="Rajdhani"/>
              </a:endParaRPr>
            </a:p>
          </p:txBody>
        </p:sp>
        <p:sp>
          <p:nvSpPr>
            <p:cNvPr id="58" name="Google Shape;452;p24"/>
            <p:cNvSpPr txBox="1"/>
            <p:nvPr/>
          </p:nvSpPr>
          <p:spPr>
            <a:xfrm>
              <a:off x="6594929" y="3328006"/>
              <a:ext cx="1470600" cy="92709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lt2"/>
                  </a:solidFill>
                  <a:latin typeface="Fira Sans Condensed"/>
                  <a:ea typeface="Fira Sans Condensed"/>
                  <a:cs typeface="Fira Sans Condensed"/>
                  <a:sym typeface="Fira Sans Condensed"/>
                </a:rPr>
                <a:t>Trích xuất các vector đặc trưng</a:t>
              </a:r>
              <a:endParaRPr sz="1600" dirty="0">
                <a:solidFill>
                  <a:schemeClr val="lt2"/>
                </a:solidFill>
                <a:latin typeface="Fira Sans Condensed"/>
                <a:ea typeface="Fira Sans Condensed"/>
                <a:cs typeface="Fira Sans Condensed"/>
                <a:sym typeface="Fira Sans Condensed"/>
              </a:endParaRPr>
            </a:p>
          </p:txBody>
        </p:sp>
      </p:grpSp>
      <p:sp>
        <p:nvSpPr>
          <p:cNvPr id="60" name="Google Shape;454;p24"/>
          <p:cNvSpPr/>
          <p:nvPr/>
        </p:nvSpPr>
        <p:spPr>
          <a:xfrm>
            <a:off x="6006648" y="2990508"/>
            <a:ext cx="344097" cy="340033"/>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455;p24"/>
          <p:cNvCxnSpPr/>
          <p:nvPr/>
        </p:nvCxnSpPr>
        <p:spPr>
          <a:xfrm rot="5400000">
            <a:off x="2242357" y="564938"/>
            <a:ext cx="648300" cy="2758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62" name="Google Shape;456;p24"/>
          <p:cNvCxnSpPr/>
          <p:nvPr/>
        </p:nvCxnSpPr>
        <p:spPr>
          <a:xfrm rot="5400000">
            <a:off x="3156767" y="1489590"/>
            <a:ext cx="648300"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73" name="Google Shape;456;p24"/>
          <p:cNvCxnSpPr/>
          <p:nvPr/>
        </p:nvCxnSpPr>
        <p:spPr>
          <a:xfrm>
            <a:off x="3927603" y="1944038"/>
            <a:ext cx="822630" cy="329975"/>
          </a:xfrm>
          <a:prstGeom prst="bentConnector3">
            <a:avLst>
              <a:gd name="adj1" fmla="val 99263"/>
            </a:avLst>
          </a:prstGeom>
          <a:noFill/>
          <a:ln w="19050" cap="flat" cmpd="sng">
            <a:solidFill>
              <a:schemeClr val="lt2"/>
            </a:solidFill>
            <a:prstDash val="solid"/>
            <a:round/>
            <a:headEnd type="none" w="med" len="med"/>
            <a:tailEnd type="oval" w="med" len="med"/>
          </a:ln>
        </p:spPr>
      </p:cxnSp>
      <p:cxnSp>
        <p:nvCxnSpPr>
          <p:cNvPr id="84" name="Google Shape;456;p24"/>
          <p:cNvCxnSpPr/>
          <p:nvPr/>
        </p:nvCxnSpPr>
        <p:spPr>
          <a:xfrm>
            <a:off x="4707025" y="1944976"/>
            <a:ext cx="1519682" cy="329037"/>
          </a:xfrm>
          <a:prstGeom prst="bentConnector3">
            <a:avLst>
              <a:gd name="adj1" fmla="val 99515"/>
            </a:avLst>
          </a:prstGeom>
          <a:noFill/>
          <a:ln w="19050" cap="flat" cmpd="sng">
            <a:solidFill>
              <a:schemeClr val="lt2"/>
            </a:solidFill>
            <a:prstDash val="solid"/>
            <a:round/>
            <a:headEnd type="none" w="med" len="med"/>
            <a:tailEnd type="oval" w="med" len="med"/>
          </a:ln>
        </p:spPr>
      </p:cxnSp>
      <p:cxnSp>
        <p:nvCxnSpPr>
          <p:cNvPr id="91" name="Google Shape;456;p24"/>
          <p:cNvCxnSpPr/>
          <p:nvPr/>
        </p:nvCxnSpPr>
        <p:spPr>
          <a:xfrm>
            <a:off x="6192301" y="1946883"/>
            <a:ext cx="1519682" cy="329037"/>
          </a:xfrm>
          <a:prstGeom prst="bentConnector3">
            <a:avLst>
              <a:gd name="adj1" fmla="val 99515"/>
            </a:avLst>
          </a:prstGeom>
          <a:noFill/>
          <a:ln w="19050" cap="flat" cmpd="sng">
            <a:solidFill>
              <a:schemeClr val="lt2"/>
            </a:solidFill>
            <a:prstDash val="solid"/>
            <a:round/>
            <a:headEnd type="none" w="med" len="med"/>
            <a:tailEnd type="oval" w="med" len="med"/>
          </a:ln>
        </p:spPr>
      </p:cxnSp>
      <p:grpSp>
        <p:nvGrpSpPr>
          <p:cNvPr id="92" name="Google Shape;449;p24"/>
          <p:cNvGrpSpPr/>
          <p:nvPr/>
        </p:nvGrpSpPr>
        <p:grpSpPr>
          <a:xfrm>
            <a:off x="6976683" y="2307633"/>
            <a:ext cx="1470600" cy="2321517"/>
            <a:chOff x="6594929" y="2283881"/>
            <a:chExt cx="1470600" cy="1971219"/>
          </a:xfrm>
        </p:grpSpPr>
        <p:sp>
          <p:nvSpPr>
            <p:cNvPr id="93" name="Google Shape;450;p24"/>
            <p:cNvSpPr txBox="1"/>
            <p:nvPr/>
          </p:nvSpPr>
          <p:spPr>
            <a:xfrm>
              <a:off x="6949229" y="2283881"/>
              <a:ext cx="762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smtClean="0">
                  <a:solidFill>
                    <a:schemeClr val="lt2"/>
                  </a:solidFill>
                  <a:latin typeface="Rajdhani"/>
                  <a:ea typeface="Rajdhani"/>
                  <a:cs typeface="Rajdhani"/>
                  <a:sym typeface="Rajdhani"/>
                </a:rPr>
                <a:t>05</a:t>
              </a:r>
              <a:endParaRPr sz="2400" b="1" dirty="0">
                <a:solidFill>
                  <a:schemeClr val="lt2"/>
                </a:solidFill>
                <a:latin typeface="Rajdhani"/>
                <a:ea typeface="Rajdhani"/>
                <a:cs typeface="Rajdhani"/>
                <a:sym typeface="Rajdhani"/>
              </a:endParaRPr>
            </a:p>
          </p:txBody>
        </p:sp>
        <p:sp>
          <p:nvSpPr>
            <p:cNvPr id="95" name="Google Shape;452;p24"/>
            <p:cNvSpPr txBox="1"/>
            <p:nvPr/>
          </p:nvSpPr>
          <p:spPr>
            <a:xfrm>
              <a:off x="6594929" y="3329562"/>
              <a:ext cx="1470600" cy="92553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lt2"/>
                  </a:solidFill>
                  <a:latin typeface="Fira Sans Condensed"/>
                  <a:ea typeface="Fira Sans Condensed"/>
                  <a:cs typeface="Fira Sans Condensed"/>
                  <a:sym typeface="Fira Sans Condensed"/>
                </a:rPr>
                <a:t>Nhận dạng gương mặt</a:t>
              </a:r>
              <a:endParaRPr sz="1600" dirty="0">
                <a:solidFill>
                  <a:schemeClr val="lt2"/>
                </a:solidFill>
                <a:latin typeface="Fira Sans Condensed"/>
                <a:ea typeface="Fira Sans Condensed"/>
                <a:cs typeface="Fira Sans Condensed"/>
                <a:sym typeface="Fira Sans Condensed"/>
              </a:endParaRPr>
            </a:p>
          </p:txBody>
        </p:sp>
      </p:grpSp>
      <p:grpSp>
        <p:nvGrpSpPr>
          <p:cNvPr id="138" name="Google Shape;10127;p115"/>
          <p:cNvGrpSpPr/>
          <p:nvPr/>
        </p:nvGrpSpPr>
        <p:grpSpPr>
          <a:xfrm>
            <a:off x="7711983" y="2987238"/>
            <a:ext cx="379918" cy="366038"/>
            <a:chOff x="-63665750" y="1914325"/>
            <a:chExt cx="328450" cy="316450"/>
          </a:xfrm>
          <a:solidFill>
            <a:srgbClr val="FFFFFF"/>
          </a:solidFill>
        </p:grpSpPr>
        <p:sp>
          <p:nvSpPr>
            <p:cNvPr id="139" name="Google Shape;10128;p115"/>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129;p115"/>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0327;p115"/>
          <p:cNvGrpSpPr/>
          <p:nvPr/>
        </p:nvGrpSpPr>
        <p:grpSpPr>
          <a:xfrm>
            <a:off x="1034064" y="3003819"/>
            <a:ext cx="306686" cy="349457"/>
            <a:chOff x="5794025" y="2673575"/>
            <a:chExt cx="259925" cy="296175"/>
          </a:xfrm>
          <a:solidFill>
            <a:srgbClr val="FFFFFF"/>
          </a:solidFill>
        </p:grpSpPr>
        <p:sp>
          <p:nvSpPr>
            <p:cNvPr id="142" name="Google Shape;10328;p115"/>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329;p115"/>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0558;p116"/>
          <p:cNvGrpSpPr/>
          <p:nvPr/>
        </p:nvGrpSpPr>
        <p:grpSpPr>
          <a:xfrm>
            <a:off x="4511406" y="2992006"/>
            <a:ext cx="361998" cy="361090"/>
            <a:chOff x="-57578225" y="1904075"/>
            <a:chExt cx="319025" cy="318225"/>
          </a:xfrm>
          <a:solidFill>
            <a:srgbClr val="FFFFFF"/>
          </a:solidFill>
        </p:grpSpPr>
        <p:sp>
          <p:nvSpPr>
            <p:cNvPr id="145" name="Google Shape;10559;p116"/>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560;p116"/>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561;p116"/>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562;p116"/>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2638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61950"/>
            <a:ext cx="8077200" cy="1066800"/>
          </a:xfrm>
        </p:spPr>
        <p:txBody>
          <a:bodyPr/>
          <a:lstStyle/>
          <a:p>
            <a:r>
              <a:rPr lang="en-US" sz="4000" dirty="0" smtClean="0">
                <a:latin typeface="+mn-lt"/>
              </a:rPr>
              <a:t>1. </a:t>
            </a:r>
            <a:r>
              <a:rPr lang="en-US" sz="4000" dirty="0" err="1" smtClean="0">
                <a:latin typeface="+mn-lt"/>
              </a:rPr>
              <a:t>Chuẩn</a:t>
            </a:r>
            <a:r>
              <a:rPr lang="en-US" sz="4000" dirty="0" smtClean="0">
                <a:latin typeface="+mn-lt"/>
              </a:rPr>
              <a:t> </a:t>
            </a:r>
            <a:r>
              <a:rPr lang="en-US" sz="4000" dirty="0" err="1" smtClean="0">
                <a:latin typeface="+mn-lt"/>
              </a:rPr>
              <a:t>bị</a:t>
            </a:r>
            <a:r>
              <a:rPr lang="en-US" sz="4000" dirty="0" smtClean="0">
                <a:latin typeface="+mn-lt"/>
              </a:rPr>
              <a:t> </a:t>
            </a:r>
            <a:r>
              <a:rPr lang="en-US" sz="4000" dirty="0" err="1" smtClean="0">
                <a:latin typeface="+mn-lt"/>
              </a:rPr>
              <a:t>thư</a:t>
            </a:r>
            <a:r>
              <a:rPr lang="en-US" sz="4000" dirty="0" smtClean="0">
                <a:latin typeface="+mn-lt"/>
              </a:rPr>
              <a:t> </a:t>
            </a:r>
            <a:r>
              <a:rPr lang="en-US" sz="4000" dirty="0" err="1" smtClean="0">
                <a:latin typeface="+mn-lt"/>
              </a:rPr>
              <a:t>viện</a:t>
            </a:r>
            <a:r>
              <a:rPr lang="en-US" sz="4000" dirty="0" smtClean="0">
                <a:latin typeface="+mn-lt"/>
              </a:rPr>
              <a:t> </a:t>
            </a:r>
            <a:r>
              <a:rPr lang="en-US" sz="4000" dirty="0" err="1" smtClean="0">
                <a:latin typeface="+mn-lt"/>
              </a:rPr>
              <a:t>và</a:t>
            </a:r>
            <a:r>
              <a:rPr lang="en-US" sz="4000" dirty="0" smtClean="0">
                <a:latin typeface="+mn-lt"/>
              </a:rPr>
              <a:t/>
            </a:r>
            <a:br>
              <a:rPr lang="en-US" sz="4000" dirty="0" smtClean="0">
                <a:latin typeface="+mn-lt"/>
              </a:rPr>
            </a:br>
            <a:r>
              <a:rPr lang="en-US" sz="4000" dirty="0" smtClean="0">
                <a:latin typeface="+mn-lt"/>
              </a:rPr>
              <a:t> </a:t>
            </a:r>
            <a:r>
              <a:rPr lang="en-US" sz="4000" dirty="0" err="1" smtClean="0">
                <a:latin typeface="+mn-lt"/>
              </a:rPr>
              <a:t>chuẩn</a:t>
            </a:r>
            <a:r>
              <a:rPr lang="en-US" sz="4000" dirty="0" smtClean="0">
                <a:latin typeface="+mn-lt"/>
              </a:rPr>
              <a:t> </a:t>
            </a:r>
            <a:r>
              <a:rPr lang="en-US" sz="4000" dirty="0" err="1" smtClean="0">
                <a:latin typeface="+mn-lt"/>
              </a:rPr>
              <a:t>bị</a:t>
            </a:r>
            <a:r>
              <a:rPr lang="en-US" sz="4000" dirty="0" smtClean="0">
                <a:latin typeface="+mn-lt"/>
              </a:rPr>
              <a:t> </a:t>
            </a:r>
            <a:r>
              <a:rPr lang="en-US" sz="4000" dirty="0" err="1" smtClean="0">
                <a:latin typeface="+mn-lt"/>
              </a:rPr>
              <a:t>dữ</a:t>
            </a:r>
            <a:r>
              <a:rPr lang="en-US" sz="4000" dirty="0" smtClean="0">
                <a:latin typeface="+mn-lt"/>
              </a:rPr>
              <a:t> </a:t>
            </a:r>
            <a:r>
              <a:rPr lang="en-US" sz="4000" dirty="0" err="1" smtClean="0">
                <a:latin typeface="+mn-lt"/>
              </a:rPr>
              <a:t>liệu</a:t>
            </a:r>
            <a:r>
              <a:rPr lang="en-US" sz="4000" dirty="0" smtClean="0">
                <a:latin typeface="+mn-lt"/>
              </a:rPr>
              <a:t> </a:t>
            </a:r>
            <a:r>
              <a:rPr lang="en-US" sz="4000" dirty="0" err="1" smtClean="0">
                <a:latin typeface="+mn-lt"/>
              </a:rPr>
              <a:t>ảnh</a:t>
            </a:r>
            <a:endParaRPr lang="en-US" sz="4000" dirty="0">
              <a:latin typeface="+mn-lt"/>
            </a:endParaRPr>
          </a:p>
        </p:txBody>
      </p:sp>
      <p:sp>
        <p:nvSpPr>
          <p:cNvPr id="4" name="Google Shape;404;p24"/>
          <p:cNvSpPr txBox="1"/>
          <p:nvPr/>
        </p:nvSpPr>
        <p:spPr>
          <a:xfrm>
            <a:off x="381000" y="1581150"/>
            <a:ext cx="1981200" cy="76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dirty="0" smtClean="0">
                <a:solidFill>
                  <a:schemeClr val="lt2"/>
                </a:solidFill>
                <a:latin typeface="Fira Sans Condensed"/>
                <a:ea typeface="Fira Sans Condensed"/>
                <a:cs typeface="Fira Sans Condensed"/>
                <a:sym typeface="Fira Sans Condensed"/>
              </a:rPr>
              <a:t>a. </a:t>
            </a:r>
            <a:r>
              <a:rPr lang="en-US" sz="2800" dirty="0" err="1" smtClean="0">
                <a:solidFill>
                  <a:schemeClr val="lt2"/>
                </a:solidFill>
                <a:latin typeface="Fira Sans Condensed"/>
                <a:ea typeface="Fira Sans Condensed"/>
                <a:cs typeface="Fira Sans Condensed"/>
                <a:sym typeface="Fira Sans Condensed"/>
              </a:rPr>
              <a:t>Thư</a:t>
            </a: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viện</a:t>
            </a:r>
            <a:endParaRPr sz="2800" dirty="0">
              <a:solidFill>
                <a:schemeClr val="lt2"/>
              </a:solidFill>
              <a:latin typeface="Fira Sans Condensed"/>
              <a:ea typeface="Fira Sans Condensed"/>
              <a:cs typeface="Fira Sans Condensed"/>
              <a:sym typeface="Fira Sans Condensed"/>
            </a:endParaRPr>
          </a:p>
        </p:txBody>
      </p:sp>
      <p:sp>
        <p:nvSpPr>
          <p:cNvPr id="5" name="Google Shape;404;p24"/>
          <p:cNvSpPr txBox="1"/>
          <p:nvPr/>
        </p:nvSpPr>
        <p:spPr>
          <a:xfrm>
            <a:off x="532410" y="2343150"/>
            <a:ext cx="4115790" cy="213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Cmake</a:t>
            </a:r>
            <a:endParaRPr lang="en-US" sz="2800" dirty="0" smtClean="0">
              <a:solidFill>
                <a:schemeClr val="lt2"/>
              </a:solidFill>
              <a:latin typeface="Fira Sans Condensed"/>
              <a:ea typeface="Fira Sans Condensed"/>
              <a:cs typeface="Fira Sans Condensed"/>
              <a:sym typeface="Fira Sans Condensed"/>
            </a:endParaRPr>
          </a:p>
          <a:p>
            <a:pPr marL="0" lvl="0" indent="0" rtl="0">
              <a:spcBef>
                <a:spcPts val="0"/>
              </a:spcBef>
              <a:spcAft>
                <a:spcPts val="0"/>
              </a:spcAft>
              <a:buNone/>
            </a:pP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openCV</a:t>
            </a:r>
            <a:endParaRPr lang="en-US" sz="2800" dirty="0" smtClean="0">
              <a:solidFill>
                <a:schemeClr val="lt2"/>
              </a:solidFill>
              <a:latin typeface="Fira Sans Condensed"/>
              <a:ea typeface="Fira Sans Condensed"/>
              <a:cs typeface="Fira Sans Condensed"/>
              <a:sym typeface="Fira Sans Condensed"/>
            </a:endParaRPr>
          </a:p>
          <a:p>
            <a:pPr marL="0" lvl="0" indent="0" rtl="0">
              <a:spcBef>
                <a:spcPts val="0"/>
              </a:spcBef>
              <a:spcAft>
                <a:spcPts val="0"/>
              </a:spcAft>
              <a:buNone/>
            </a:pP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Dlib</a:t>
            </a:r>
            <a:endParaRPr lang="en-US" sz="2800" dirty="0" smtClean="0">
              <a:solidFill>
                <a:schemeClr val="lt2"/>
              </a:solidFill>
              <a:latin typeface="Fira Sans Condensed"/>
              <a:ea typeface="Fira Sans Condensed"/>
              <a:cs typeface="Fira Sans Condensed"/>
              <a:sym typeface="Fira Sans Condensed"/>
            </a:endParaRPr>
          </a:p>
          <a:p>
            <a:pPr marL="0" lvl="0" indent="0" rtl="0">
              <a:spcBef>
                <a:spcPts val="0"/>
              </a:spcBef>
              <a:spcAft>
                <a:spcPts val="0"/>
              </a:spcAft>
              <a:buNone/>
            </a:pP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Face_recognition</a:t>
            </a:r>
            <a:endParaRPr sz="2800" dirty="0">
              <a:solidFill>
                <a:schemeClr val="lt2"/>
              </a:solidFill>
              <a:latin typeface="Fira Sans Condensed"/>
              <a:ea typeface="Fira Sans Condensed"/>
              <a:cs typeface="Fira Sans Condensed"/>
              <a:sym typeface="Fira Sans Condensed"/>
            </a:endParaRPr>
          </a:p>
        </p:txBody>
      </p:sp>
      <p:sp>
        <p:nvSpPr>
          <p:cNvPr id="6" name="Google Shape;404;p24"/>
          <p:cNvSpPr txBox="1"/>
          <p:nvPr/>
        </p:nvSpPr>
        <p:spPr>
          <a:xfrm>
            <a:off x="4953000" y="1594757"/>
            <a:ext cx="3624944" cy="114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dirty="0" smtClean="0">
                <a:solidFill>
                  <a:schemeClr val="lt2"/>
                </a:solidFill>
                <a:latin typeface="Fira Sans Condensed"/>
                <a:ea typeface="Fira Sans Condensed"/>
                <a:cs typeface="Fira Sans Condensed"/>
                <a:sym typeface="Fira Sans Condensed"/>
              </a:rPr>
              <a:t>b. </a:t>
            </a:r>
            <a:r>
              <a:rPr lang="en-US" sz="2800" dirty="0" err="1" smtClean="0">
                <a:solidFill>
                  <a:schemeClr val="lt2"/>
                </a:solidFill>
                <a:latin typeface="Fira Sans Condensed"/>
                <a:ea typeface="Fira Sans Condensed"/>
                <a:cs typeface="Fira Sans Condensed"/>
                <a:sym typeface="Fira Sans Condensed"/>
              </a:rPr>
              <a:t>Chuẩn</a:t>
            </a: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bị</a:t>
            </a: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dữ</a:t>
            </a: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liệu</a:t>
            </a:r>
            <a:r>
              <a:rPr lang="en-US" sz="2800" dirty="0" smtClean="0">
                <a:solidFill>
                  <a:schemeClr val="lt2"/>
                </a:solidFill>
                <a:latin typeface="Fira Sans Condensed"/>
                <a:ea typeface="Fira Sans Condensed"/>
                <a:cs typeface="Fira Sans Condensed"/>
                <a:sym typeface="Fira Sans Condensed"/>
              </a:rPr>
              <a:t> </a:t>
            </a:r>
            <a:r>
              <a:rPr lang="en-US" sz="2800" dirty="0" err="1" smtClean="0">
                <a:solidFill>
                  <a:schemeClr val="lt2"/>
                </a:solidFill>
                <a:latin typeface="Fira Sans Condensed"/>
                <a:ea typeface="Fira Sans Condensed"/>
                <a:cs typeface="Fira Sans Condensed"/>
                <a:sym typeface="Fira Sans Condensed"/>
              </a:rPr>
              <a:t>ảnh</a:t>
            </a:r>
            <a:endParaRPr sz="2800" dirty="0">
              <a:solidFill>
                <a:schemeClr val="lt2"/>
              </a:solidFill>
              <a:latin typeface="Fira Sans Condensed"/>
              <a:ea typeface="Fira Sans Condensed"/>
              <a:cs typeface="Fira Sans Condensed"/>
              <a:sym typeface="Fira Sans Condensed"/>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472" y="2365664"/>
            <a:ext cx="1975198" cy="24669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2343150"/>
            <a:ext cx="1981200" cy="2476500"/>
          </a:xfrm>
          <a:prstGeom prst="rect">
            <a:avLst/>
          </a:prstGeom>
        </p:spPr>
      </p:pic>
    </p:spTree>
    <p:extLst>
      <p:ext uri="{BB962C8B-B14F-4D97-AF65-F5344CB8AC3E}">
        <p14:creationId xmlns:p14="http://schemas.microsoft.com/office/powerpoint/2010/main" val="1293814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2868" y="209550"/>
            <a:ext cx="8077200" cy="685800"/>
          </a:xfrm>
        </p:spPr>
        <p:txBody>
          <a:bodyPr/>
          <a:lstStyle/>
          <a:p>
            <a:r>
              <a:rPr lang="en-US" sz="3600" dirty="0" smtClean="0">
                <a:latin typeface="+mn-lt"/>
              </a:rPr>
              <a:t>2. </a:t>
            </a:r>
            <a:r>
              <a:rPr lang="en-US" sz="3600" dirty="0" err="1" smtClean="0">
                <a:latin typeface="+mn-lt"/>
              </a:rPr>
              <a:t>Tìm</a:t>
            </a:r>
            <a:r>
              <a:rPr lang="en-US" sz="3600" dirty="0" smtClean="0">
                <a:latin typeface="+mn-lt"/>
              </a:rPr>
              <a:t> </a:t>
            </a:r>
            <a:r>
              <a:rPr lang="en-US" sz="3600" dirty="0" err="1" smtClean="0">
                <a:latin typeface="+mn-lt"/>
              </a:rPr>
              <a:t>tất</a:t>
            </a:r>
            <a:r>
              <a:rPr lang="en-US" sz="3600" dirty="0" smtClean="0">
                <a:latin typeface="+mn-lt"/>
              </a:rPr>
              <a:t> </a:t>
            </a:r>
            <a:r>
              <a:rPr lang="en-US" sz="3600" dirty="0" err="1" smtClean="0">
                <a:latin typeface="+mn-lt"/>
              </a:rPr>
              <a:t>cả</a:t>
            </a:r>
            <a:r>
              <a:rPr lang="en-US" sz="3600" dirty="0" smtClean="0">
                <a:latin typeface="+mn-lt"/>
              </a:rPr>
              <a:t> </a:t>
            </a:r>
            <a:r>
              <a:rPr lang="en-US" sz="3600" dirty="0" err="1" smtClean="0">
                <a:latin typeface="+mn-lt"/>
              </a:rPr>
              <a:t>gương</a:t>
            </a:r>
            <a:r>
              <a:rPr lang="en-US" sz="3600" dirty="0" smtClean="0">
                <a:latin typeface="+mn-lt"/>
              </a:rPr>
              <a:t> </a:t>
            </a:r>
            <a:r>
              <a:rPr lang="en-US" sz="3600" dirty="0" err="1" smtClean="0">
                <a:latin typeface="+mn-lt"/>
              </a:rPr>
              <a:t>mặt</a:t>
            </a:r>
            <a:r>
              <a:rPr lang="en-US" sz="3600" dirty="0">
                <a:latin typeface="+mn-lt"/>
              </a:rPr>
              <a:t> </a:t>
            </a:r>
            <a:r>
              <a:rPr lang="en-US" sz="3600" dirty="0" err="1" smtClean="0">
                <a:latin typeface="+mn-lt"/>
              </a:rPr>
              <a:t>trong</a:t>
            </a:r>
            <a:r>
              <a:rPr lang="en-US" sz="3600" dirty="0" smtClean="0">
                <a:latin typeface="+mn-lt"/>
              </a:rPr>
              <a:t> </a:t>
            </a:r>
            <a:r>
              <a:rPr lang="en-US" sz="3600" dirty="0" err="1" smtClean="0">
                <a:latin typeface="+mn-lt"/>
              </a:rPr>
              <a:t>ảnh</a:t>
            </a:r>
            <a:endParaRPr lang="en-US" sz="3600" dirty="0">
              <a:latin typeface="+mn-lt"/>
            </a:endParaRPr>
          </a:p>
        </p:txBody>
      </p:sp>
      <p:sp>
        <p:nvSpPr>
          <p:cNvPr id="8" name="Google Shape;404;p24"/>
          <p:cNvSpPr txBox="1"/>
          <p:nvPr/>
        </p:nvSpPr>
        <p:spPr>
          <a:xfrm>
            <a:off x="450468" y="819150"/>
            <a:ext cx="8229600" cy="2438400"/>
          </a:xfrm>
          <a:prstGeom prst="rect">
            <a:avLst/>
          </a:prstGeom>
          <a:noFill/>
          <a:ln>
            <a:noFill/>
          </a:ln>
        </p:spPr>
        <p:txBody>
          <a:bodyPr spcFirstLastPara="1" wrap="square" lIns="91425" tIns="91425" rIns="91425" bIns="91425" anchor="t" anchorCtr="0">
            <a:noAutofit/>
          </a:bodyPr>
          <a:lstStyle/>
          <a:p>
            <a:pPr lvl="0"/>
            <a:r>
              <a:rPr lang="en-US" sz="2000" dirty="0" smtClean="0">
                <a:solidFill>
                  <a:schemeClr val="lt2"/>
                </a:solidFill>
                <a:latin typeface="+mj-lt"/>
                <a:ea typeface="Fira Sans Condensed"/>
                <a:cs typeface="Fira Sans Condensed"/>
                <a:sym typeface="Fira Sans Condensed"/>
              </a:rPr>
              <a:t>- </a:t>
            </a:r>
            <a:r>
              <a:rPr lang="en-US" sz="2000" dirty="0">
                <a:solidFill>
                  <a:srgbClr val="FFFFFF"/>
                </a:solidFill>
                <a:ea typeface="Fira Sans Condensed"/>
              </a:rPr>
              <a:t>T</a:t>
            </a:r>
            <a:r>
              <a:rPr lang="vi-VN" sz="2000" dirty="0" smtClean="0">
                <a:solidFill>
                  <a:srgbClr val="FFFFFF"/>
                </a:solidFill>
              </a:rPr>
              <a:t>ạo </a:t>
            </a:r>
            <a:r>
              <a:rPr lang="vi-VN" sz="2000" dirty="0">
                <a:solidFill>
                  <a:srgbClr val="FFFFFF"/>
                </a:solidFill>
              </a:rPr>
              <a:t>2 danh sách lưu trữ tên của hình ảnh (người) và mã hóa khuôn mặt tương ứng của họ</a:t>
            </a:r>
            <a:endParaRPr lang="en-US" sz="2000" dirty="0" smtClean="0">
              <a:solidFill>
                <a:srgbClr val="FFFFFF"/>
              </a:solidFill>
              <a:latin typeface="+mj-lt"/>
              <a:ea typeface="Fira Sans Condensed"/>
              <a:cs typeface="Fira Sans Condensed"/>
              <a:sym typeface="Fira Sans Condensed"/>
            </a:endParaRPr>
          </a:p>
          <a:p>
            <a:pPr lvl="0"/>
            <a:r>
              <a:rPr lang="en-US" sz="2000" dirty="0" smtClean="0">
                <a:solidFill>
                  <a:schemeClr val="lt2"/>
                </a:solidFill>
                <a:latin typeface="+mj-lt"/>
                <a:ea typeface="Fira Sans Condensed"/>
                <a:cs typeface="Fira Sans Condensed"/>
                <a:sym typeface="Fira Sans Condensed"/>
              </a:rPr>
              <a:t>- </a:t>
            </a:r>
            <a:r>
              <a:rPr lang="en-US" sz="2000" dirty="0" err="1" smtClean="0">
                <a:solidFill>
                  <a:schemeClr val="lt2"/>
                </a:solidFill>
                <a:latin typeface="+mj-lt"/>
                <a:ea typeface="Fira Sans Condensed"/>
                <a:cs typeface="Fira Sans Condensed"/>
                <a:sym typeface="Fira Sans Condensed"/>
              </a:rPr>
              <a:t>Sử</a:t>
            </a:r>
            <a:r>
              <a:rPr lang="en-US" sz="2000" dirty="0" smtClean="0">
                <a:solidFill>
                  <a:schemeClr val="lt2"/>
                </a:solidFill>
                <a:latin typeface="+mj-lt"/>
                <a:ea typeface="Fira Sans Condensed"/>
                <a:cs typeface="Fira Sans Condensed"/>
                <a:sym typeface="Fira Sans Condensed"/>
              </a:rPr>
              <a:t> </a:t>
            </a:r>
            <a:r>
              <a:rPr lang="en-US" sz="2000" dirty="0" err="1" smtClean="0">
                <a:solidFill>
                  <a:schemeClr val="lt2"/>
                </a:solidFill>
                <a:latin typeface="+mj-lt"/>
                <a:ea typeface="Fira Sans Condensed"/>
                <a:cs typeface="Fira Sans Condensed"/>
                <a:sym typeface="Fira Sans Condensed"/>
              </a:rPr>
              <a:t>dụng</a:t>
            </a:r>
            <a:r>
              <a:rPr lang="en-US" sz="2000" dirty="0" smtClean="0">
                <a:solidFill>
                  <a:schemeClr val="lt2"/>
                </a:solidFill>
                <a:latin typeface="+mj-lt"/>
                <a:ea typeface="Fira Sans Condensed"/>
                <a:cs typeface="Fira Sans Condensed"/>
                <a:sym typeface="Fira Sans Condensed"/>
              </a:rPr>
              <a:t> </a:t>
            </a:r>
            <a:r>
              <a:rPr lang="en-US" sz="2000" dirty="0" err="1">
                <a:solidFill>
                  <a:srgbClr val="FFFFFF"/>
                </a:solidFill>
                <a:latin typeface="+mj-lt"/>
              </a:rPr>
              <a:t>load_image_file</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tải</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tệp</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hình</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ảnh</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vào</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một</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mảng</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có</a:t>
            </a:r>
            <a:r>
              <a:rPr lang="en-US" sz="2000" dirty="0">
                <a:solidFill>
                  <a:schemeClr val="lt2"/>
                </a:solidFill>
                <a:latin typeface="+mj-lt"/>
                <a:ea typeface="Fira Sans Condensed"/>
                <a:cs typeface="Fira Sans Condensed"/>
                <a:sym typeface="Fira Sans Condensed"/>
              </a:rPr>
              <a:t> </a:t>
            </a:r>
            <a:r>
              <a:rPr lang="en-US" sz="2000" dirty="0" err="1">
                <a:solidFill>
                  <a:schemeClr val="lt2"/>
                </a:solidFill>
                <a:latin typeface="+mj-lt"/>
                <a:ea typeface="Fira Sans Condensed"/>
                <a:cs typeface="Fira Sans Condensed"/>
                <a:sym typeface="Fira Sans Condensed"/>
              </a:rPr>
              <a:t>nhiều</a:t>
            </a:r>
            <a:r>
              <a:rPr lang="en-US" sz="2000" dirty="0">
                <a:solidFill>
                  <a:schemeClr val="lt2"/>
                </a:solidFill>
                <a:latin typeface="+mj-lt"/>
                <a:ea typeface="Fira Sans Condensed"/>
                <a:cs typeface="Fira Sans Condensed"/>
                <a:sym typeface="Fira Sans Condensed"/>
              </a:rPr>
              <a:t> </a:t>
            </a:r>
            <a:r>
              <a:rPr lang="en-US" sz="2000" dirty="0" err="1" smtClean="0">
                <a:solidFill>
                  <a:schemeClr val="lt2"/>
                </a:solidFill>
                <a:latin typeface="+mj-lt"/>
                <a:ea typeface="Fira Sans Condensed"/>
                <a:cs typeface="Fira Sans Condensed"/>
                <a:sym typeface="Fira Sans Condensed"/>
              </a:rPr>
              <a:t>mảng</a:t>
            </a:r>
            <a:endParaRPr lang="en-US" sz="2000" dirty="0" smtClean="0">
              <a:solidFill>
                <a:schemeClr val="lt2"/>
              </a:solidFill>
              <a:latin typeface="+mj-lt"/>
              <a:ea typeface="Fira Sans Condensed"/>
              <a:cs typeface="Fira Sans Condensed"/>
              <a:sym typeface="Fira Sans Condensed"/>
            </a:endParaRPr>
          </a:p>
          <a:p>
            <a:pPr lvl="0"/>
            <a:r>
              <a:rPr lang="en-US" sz="2000" dirty="0">
                <a:solidFill>
                  <a:schemeClr val="lt2"/>
                </a:solidFill>
                <a:latin typeface="+mj-lt"/>
                <a:ea typeface="Fira Sans Condensed"/>
                <a:cs typeface="Fira Sans Condensed"/>
                <a:sym typeface="Fira Sans Condensed"/>
              </a:rPr>
              <a:t> </a:t>
            </a:r>
            <a:r>
              <a:rPr lang="en-US" sz="2000" dirty="0" smtClean="0">
                <a:solidFill>
                  <a:schemeClr val="lt2"/>
                </a:solidFill>
                <a:latin typeface="+mj-lt"/>
                <a:ea typeface="Fira Sans Condensed"/>
                <a:cs typeface="Fira Sans Condensed"/>
                <a:sym typeface="Fira Sans Condensed"/>
              </a:rPr>
              <a:t>- </a:t>
            </a:r>
            <a:r>
              <a:rPr lang="en-US" sz="2000" dirty="0" err="1" smtClean="0">
                <a:solidFill>
                  <a:schemeClr val="lt2"/>
                </a:solidFill>
                <a:latin typeface="+mj-lt"/>
                <a:ea typeface="Fira Sans Condensed"/>
                <a:cs typeface="Fira Sans Condensed"/>
                <a:sym typeface="Fira Sans Condensed"/>
              </a:rPr>
              <a:t>Sử</a:t>
            </a:r>
            <a:r>
              <a:rPr lang="en-US" sz="2000" dirty="0" smtClean="0">
                <a:solidFill>
                  <a:schemeClr val="lt2"/>
                </a:solidFill>
                <a:latin typeface="+mj-lt"/>
                <a:ea typeface="Fira Sans Condensed"/>
                <a:cs typeface="Fira Sans Condensed"/>
                <a:sym typeface="Fira Sans Condensed"/>
              </a:rPr>
              <a:t> </a:t>
            </a:r>
            <a:r>
              <a:rPr lang="en-US" sz="2000" dirty="0" err="1" smtClean="0">
                <a:solidFill>
                  <a:schemeClr val="lt2"/>
                </a:solidFill>
                <a:latin typeface="+mj-lt"/>
                <a:ea typeface="Fira Sans Condensed"/>
                <a:cs typeface="Fira Sans Condensed"/>
                <a:sym typeface="Fira Sans Condensed"/>
              </a:rPr>
              <a:t>dụng</a:t>
            </a:r>
            <a:r>
              <a:rPr lang="en-US" sz="2000" dirty="0" smtClean="0">
                <a:solidFill>
                  <a:schemeClr val="lt2"/>
                </a:solidFill>
                <a:latin typeface="+mj-lt"/>
                <a:ea typeface="Fira Sans Condensed"/>
                <a:cs typeface="Fira Sans Condensed"/>
                <a:sym typeface="Fira Sans Condensed"/>
              </a:rPr>
              <a:t> </a:t>
            </a:r>
            <a:r>
              <a:rPr lang="en-US" sz="2000" dirty="0">
                <a:solidFill>
                  <a:srgbClr val="FFFFFF"/>
                </a:solidFill>
                <a:latin typeface="+mj-lt"/>
              </a:rPr>
              <a:t>Face </a:t>
            </a:r>
            <a:r>
              <a:rPr lang="en-US" sz="2000" dirty="0" smtClean="0">
                <a:solidFill>
                  <a:srgbClr val="FFFFFF"/>
                </a:solidFill>
                <a:latin typeface="+mj-lt"/>
              </a:rPr>
              <a:t>encoding </a:t>
            </a:r>
            <a:r>
              <a:rPr lang="vi-VN" sz="2000" dirty="0" smtClean="0">
                <a:solidFill>
                  <a:srgbClr val="FFFFFF"/>
                </a:solidFill>
                <a:latin typeface="+mn-lt"/>
              </a:rPr>
              <a:t>phép </a:t>
            </a:r>
            <a:r>
              <a:rPr lang="vi-VN" sz="2000" dirty="0">
                <a:solidFill>
                  <a:srgbClr val="FFFFFF"/>
                </a:solidFill>
                <a:latin typeface="+mn-lt"/>
              </a:rPr>
              <a:t>đo quan trọng giữa các </a:t>
            </a:r>
            <a:r>
              <a:rPr lang="vi-VN" sz="2000" dirty="0" smtClean="0">
                <a:solidFill>
                  <a:srgbClr val="FFFFFF"/>
                </a:solidFill>
                <a:latin typeface="+mn-lt"/>
              </a:rPr>
              <a:t>đặc điểm phân biệt của khuôn mặt như khoảng cách giữa </a:t>
            </a:r>
            <a:r>
              <a:rPr lang="vi-VN" sz="2000" dirty="0">
                <a:solidFill>
                  <a:srgbClr val="FFFFFF"/>
                </a:solidFill>
                <a:latin typeface="+mn-lt"/>
              </a:rPr>
              <a:t>hai mắt, chiều rộng của trán, </a:t>
            </a:r>
            <a:r>
              <a:rPr lang="vi-VN" sz="2000" dirty="0" smtClean="0">
                <a:solidFill>
                  <a:srgbClr val="FFFFFF"/>
                </a:solidFill>
                <a:latin typeface="+mn-lt"/>
              </a:rPr>
              <a:t>v.v</a:t>
            </a:r>
            <a:r>
              <a:rPr lang="vi-VN" sz="2000" dirty="0">
                <a:solidFill>
                  <a:srgbClr val="FFFFFF"/>
                </a:solidFill>
                <a:latin typeface="+mn-lt"/>
              </a:rPr>
              <a:t>.</a:t>
            </a:r>
            <a:endParaRPr lang="en-US" sz="2000" dirty="0" smtClean="0">
              <a:solidFill>
                <a:srgbClr val="FFFFFF"/>
              </a:solidFill>
              <a:latin typeface="+mn-lt"/>
              <a:ea typeface="Fira Sans Condensed"/>
              <a:cs typeface="Fira Sans Condensed"/>
              <a:sym typeface="Fira Sans Condensed"/>
            </a:endParaRPr>
          </a:p>
          <a:p>
            <a:pPr lvl="0"/>
            <a:endParaRPr sz="2800" dirty="0">
              <a:solidFill>
                <a:schemeClr val="lt2"/>
              </a:solidFill>
              <a:latin typeface="Fira Sans Condensed"/>
              <a:ea typeface="Fira Sans Condensed"/>
              <a:cs typeface="Fira Sans Condensed"/>
              <a:sym typeface="Fira Sans Condensed"/>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333750"/>
            <a:ext cx="5867400" cy="152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173131"/>
            <a:ext cx="2057400" cy="184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7622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739" y="209550"/>
            <a:ext cx="8077200" cy="685800"/>
          </a:xfrm>
        </p:spPr>
        <p:txBody>
          <a:bodyPr/>
          <a:lstStyle/>
          <a:p>
            <a:r>
              <a:rPr lang="en-US" sz="3600" dirty="0">
                <a:latin typeface="+mn-lt"/>
              </a:rPr>
              <a:t>3</a:t>
            </a:r>
            <a:r>
              <a:rPr lang="en-US" sz="3600" dirty="0" smtClean="0">
                <a:latin typeface="+mn-lt"/>
              </a:rPr>
              <a:t>. </a:t>
            </a:r>
            <a:r>
              <a:rPr lang="en-US" sz="3600" dirty="0" err="1" smtClean="0">
                <a:latin typeface="+mn-lt"/>
              </a:rPr>
              <a:t>Chạy</a:t>
            </a:r>
            <a:r>
              <a:rPr lang="en-US" sz="3600" dirty="0" smtClean="0">
                <a:latin typeface="+mn-lt"/>
              </a:rPr>
              <a:t> </a:t>
            </a:r>
            <a:r>
              <a:rPr lang="en-US" sz="3600" dirty="0" err="1" smtClean="0">
                <a:latin typeface="+mn-lt"/>
              </a:rPr>
              <a:t>mô</a:t>
            </a:r>
            <a:r>
              <a:rPr lang="en-US" sz="3600" dirty="0" smtClean="0">
                <a:latin typeface="+mn-lt"/>
              </a:rPr>
              <a:t> </a:t>
            </a:r>
            <a:r>
              <a:rPr lang="en-US" sz="3600" dirty="0" err="1" smtClean="0">
                <a:latin typeface="+mn-lt"/>
              </a:rPr>
              <a:t>hình</a:t>
            </a:r>
            <a:r>
              <a:rPr lang="en-US" sz="3600" dirty="0" smtClean="0">
                <a:latin typeface="+mn-lt"/>
              </a:rPr>
              <a:t> </a:t>
            </a:r>
            <a:r>
              <a:rPr lang="en-US" sz="3600" dirty="0" err="1" smtClean="0">
                <a:latin typeface="+mn-lt"/>
              </a:rPr>
              <a:t>trên</a:t>
            </a:r>
            <a:r>
              <a:rPr lang="en-US" sz="3600" dirty="0" smtClean="0">
                <a:latin typeface="+mn-lt"/>
              </a:rPr>
              <a:t> </a:t>
            </a:r>
            <a:r>
              <a:rPr lang="en-US" sz="3600" dirty="0" err="1" smtClean="0">
                <a:latin typeface="+mn-lt"/>
              </a:rPr>
              <a:t>tập</a:t>
            </a:r>
            <a:r>
              <a:rPr lang="en-US" sz="3600" dirty="0" smtClean="0">
                <a:latin typeface="+mn-lt"/>
              </a:rPr>
              <a:t> </a:t>
            </a:r>
            <a:r>
              <a:rPr lang="en-US" sz="3600" dirty="0" err="1" smtClean="0">
                <a:latin typeface="+mn-lt"/>
              </a:rPr>
              <a:t>dữ</a:t>
            </a:r>
            <a:r>
              <a:rPr lang="en-US" sz="3600" dirty="0" smtClean="0">
                <a:latin typeface="+mn-lt"/>
              </a:rPr>
              <a:t> </a:t>
            </a:r>
            <a:r>
              <a:rPr lang="en-US" sz="3600" dirty="0" err="1" smtClean="0">
                <a:latin typeface="+mn-lt"/>
              </a:rPr>
              <a:t>liệu</a:t>
            </a:r>
            <a:endParaRPr lang="en-US" sz="3600" dirty="0">
              <a:latin typeface="+mn-lt"/>
            </a:endParaRPr>
          </a:p>
        </p:txBody>
      </p:sp>
      <p:sp>
        <p:nvSpPr>
          <p:cNvPr id="8" name="Google Shape;404;p24"/>
          <p:cNvSpPr txBox="1"/>
          <p:nvPr/>
        </p:nvSpPr>
        <p:spPr>
          <a:xfrm>
            <a:off x="311150" y="3399790"/>
            <a:ext cx="7499350" cy="513715"/>
          </a:xfrm>
          <a:prstGeom prst="rect">
            <a:avLst/>
          </a:prstGeom>
          <a:noFill/>
          <a:ln>
            <a:noFill/>
          </a:ln>
        </p:spPr>
        <p:txBody>
          <a:bodyPr spcFirstLastPara="1" wrap="square" lIns="91425" tIns="91425" rIns="91425" bIns="91425" anchor="t" anchorCtr="0">
            <a:noAutofit/>
          </a:bodyPr>
          <a:lstStyle/>
          <a:p>
            <a:pPr marL="0" lvl="0" indent="0">
              <a:buFontTx/>
              <a:buNone/>
            </a:pPr>
            <a:r>
              <a:rPr lang="en-US" sz="170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Tìm</a:t>
            </a:r>
            <a:r>
              <a:rPr lang="en-US" sz="170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tất</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cả</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các</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khuôn</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mặt</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và</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mã</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hóa</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khuôn</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mặt</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trong</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70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khung</a:t>
            </a:r>
            <a:r>
              <a:rPr lang="en-US"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video</a:t>
            </a:r>
            <a:endParaRPr sz="17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41" y="1062990"/>
            <a:ext cx="359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 y="1809536"/>
            <a:ext cx="3594100" cy="39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41" y="2495623"/>
            <a:ext cx="3666670" cy="429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80" y="3914050"/>
            <a:ext cx="7207169" cy="742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stCxn id="2050" idx="3"/>
          </p:cNvCxnSpPr>
          <p:nvPr/>
        </p:nvCxnSpPr>
        <p:spPr>
          <a:xfrm>
            <a:off x="4127500" y="1291590"/>
            <a:ext cx="749300"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7" name="Text Box 6"/>
          <p:cNvSpPr txBox="1"/>
          <p:nvPr/>
        </p:nvSpPr>
        <p:spPr>
          <a:xfrm>
            <a:off x="4876800" y="1106170"/>
            <a:ext cx="3449955" cy="344805"/>
          </a:xfrm>
          <a:prstGeom prst="rect">
            <a:avLst/>
          </a:prstGeom>
          <a:noFill/>
        </p:spPr>
        <p:txBody>
          <a:bodyPr wrap="none" rtlCol="0">
            <a:spAutoFit/>
          </a:bodyPr>
          <a:lstStyle/>
          <a:p>
            <a:pPr algn="l"/>
            <a:r>
              <a:rPr lang="vi-VN" sz="160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Tham </a:t>
            </a:r>
            <a:r>
              <a:rPr lang="vi-VN"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chiếu </a:t>
            </a:r>
            <a:r>
              <a:rPr lang="vi-VN" sz="160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đến webcam #0 (mặc định</a:t>
            </a:r>
            <a:r>
              <a:rPr lang="vi-VN" sz="160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a:t>
            </a:r>
            <a:endParaRPr lang="en-US" sz="1600" b="1"/>
          </a:p>
        </p:txBody>
      </p:sp>
      <p:cxnSp>
        <p:nvCxnSpPr>
          <p:cNvPr id="9" name="Straight Arrow Connector 8"/>
          <p:cNvCxnSpPr/>
          <p:nvPr/>
        </p:nvCxnSpPr>
        <p:spPr>
          <a:xfrm>
            <a:off x="4127500" y="2007870"/>
            <a:ext cx="749300"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10" name="Straight Arrow Connector 9"/>
          <p:cNvCxnSpPr/>
          <p:nvPr/>
        </p:nvCxnSpPr>
        <p:spPr>
          <a:xfrm>
            <a:off x="4114800" y="2703830"/>
            <a:ext cx="749300" cy="0"/>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11" name="Text Box 10"/>
          <p:cNvSpPr txBox="1"/>
          <p:nvPr/>
        </p:nvSpPr>
        <p:spPr>
          <a:xfrm>
            <a:off x="4880610" y="1868805"/>
            <a:ext cx="3567430" cy="598805"/>
          </a:xfrm>
          <a:prstGeom prst="rect">
            <a:avLst/>
          </a:prstGeom>
          <a:noFill/>
        </p:spPr>
        <p:txBody>
          <a:bodyPr wrap="none" rtlCol="0">
            <a:spAutoFit/>
          </a:bodyPr>
          <a:lstStyle/>
          <a:p>
            <a:pPr algn="l"/>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Lấy</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một</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khung</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hình</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duy</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nhất</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en-US" sz="1650" b="1" dirty="0" err="1">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của</a:t>
            </a:r>
            <a:r>
              <a:rPr lang="en-US"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video</a:t>
            </a:r>
          </a:p>
          <a:p>
            <a:pPr algn="l"/>
            <a:endParaRPr lang="en-US" sz="1650" b="1"/>
          </a:p>
        </p:txBody>
      </p:sp>
      <p:sp>
        <p:nvSpPr>
          <p:cNvPr id="12" name="Text Box 11"/>
          <p:cNvSpPr txBox="1"/>
          <p:nvPr/>
        </p:nvSpPr>
        <p:spPr>
          <a:xfrm>
            <a:off x="4880610" y="2409825"/>
            <a:ext cx="4176395" cy="1106805"/>
          </a:xfrm>
          <a:prstGeom prst="rect">
            <a:avLst/>
          </a:prstGeom>
          <a:noFill/>
        </p:spPr>
        <p:txBody>
          <a:bodyPr wrap="square" rtlCol="0">
            <a:spAutoFit/>
          </a:bodyPr>
          <a:lstStyle/>
          <a:p>
            <a:pPr algn="l"/>
            <a:r>
              <a:rPr lang="en-US" sz="165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 </a:t>
            </a:r>
            <a:r>
              <a:rPr lang="vi-VN" sz="165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Chuyển </a:t>
            </a:r>
            <a:r>
              <a:rPr lang="vi-VN" sz="1650" b="1" dirty="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đổi hình ảnh từ màu BGR (mà OpenCV sử dụng) sang màu RGB (mà face_recognition sử dụng</a:t>
            </a:r>
            <a:r>
              <a:rPr lang="vi-VN" sz="165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rPr>
              <a:t>)</a:t>
            </a:r>
            <a:endParaRPr lang="en-US" sz="1650" b="1" dirty="0" smtClean="0">
              <a:solidFill>
                <a:schemeClr val="lt2"/>
              </a:solidFill>
              <a:latin typeface="Fira Sans Condensed" panose="020B0503050000020004"/>
              <a:ea typeface="Fira Sans Condensed" panose="020B0503050000020004"/>
              <a:cs typeface="Fira Sans Condensed" panose="020B0503050000020004"/>
              <a:sym typeface="Fira Sans Condensed" panose="020B0503050000020004"/>
            </a:endParaRPr>
          </a:p>
          <a:p>
            <a:pPr algn="l"/>
            <a:endParaRPr lang="en-US" sz="1650" b="1"/>
          </a:p>
        </p:txBody>
      </p:sp>
    </p:spTree>
    <p:extLst>
      <p:ext uri="{BB962C8B-B14F-4D97-AF65-F5344CB8AC3E}">
        <p14:creationId xmlns:p14="http://schemas.microsoft.com/office/powerpoint/2010/main" val="4259164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304" y="209550"/>
            <a:ext cx="8077200" cy="685800"/>
          </a:xfrm>
        </p:spPr>
        <p:txBody>
          <a:bodyPr/>
          <a:lstStyle/>
          <a:p>
            <a:r>
              <a:rPr lang="en-US" sz="3600" dirty="0" smtClean="0">
                <a:latin typeface="+mn-lt"/>
              </a:rPr>
              <a:t>4. </a:t>
            </a:r>
            <a:r>
              <a:rPr lang="en-US" sz="3600" dirty="0" err="1" smtClean="0">
                <a:latin typeface="+mn-lt"/>
              </a:rPr>
              <a:t>Nhận</a:t>
            </a:r>
            <a:r>
              <a:rPr lang="en-US" sz="3600" dirty="0" smtClean="0">
                <a:latin typeface="+mn-lt"/>
              </a:rPr>
              <a:t> </a:t>
            </a:r>
            <a:r>
              <a:rPr lang="en-US" sz="3600" dirty="0" err="1" smtClean="0">
                <a:latin typeface="+mn-lt"/>
              </a:rPr>
              <a:t>diện</a:t>
            </a:r>
            <a:r>
              <a:rPr lang="en-US" sz="3600" dirty="0" smtClean="0">
                <a:latin typeface="+mn-lt"/>
              </a:rPr>
              <a:t> </a:t>
            </a:r>
            <a:r>
              <a:rPr lang="en-US" sz="3600" dirty="0" err="1" smtClean="0">
                <a:latin typeface="+mn-lt"/>
              </a:rPr>
              <a:t>gương</a:t>
            </a:r>
            <a:r>
              <a:rPr lang="en-US" sz="3600" dirty="0" smtClean="0">
                <a:latin typeface="+mn-lt"/>
              </a:rPr>
              <a:t> </a:t>
            </a:r>
            <a:r>
              <a:rPr lang="en-US" sz="3600" dirty="0" err="1" smtClean="0">
                <a:latin typeface="+mn-lt"/>
              </a:rPr>
              <a:t>mặt</a:t>
            </a:r>
            <a:endParaRPr lang="en-US" sz="3600" dirty="0">
              <a:latin typeface="+mn-lt"/>
            </a:endParaRPr>
          </a:p>
        </p:txBody>
      </p:sp>
      <p:sp>
        <p:nvSpPr>
          <p:cNvPr id="17" name="Google Shape;83;p17"/>
          <p:cNvSpPr/>
          <p:nvPr/>
        </p:nvSpPr>
        <p:spPr>
          <a:xfrm>
            <a:off x="1156335" y="1047750"/>
            <a:ext cx="6881495" cy="3702685"/>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4000" b="1" dirty="0">
              <a:solidFill>
                <a:schemeClr val="lt2"/>
              </a:solidFill>
              <a:latin typeface="Rajdhani" panose="02000000000000000000"/>
              <a:ea typeface="Rajdhani" panose="02000000000000000000"/>
              <a:cs typeface="Rajdhani" panose="02000000000000000000"/>
              <a:sym typeface="Rajdhani" panose="02000000000000000000"/>
            </a:endParaRPr>
          </a:p>
        </p:txBody>
      </p:sp>
      <p:sp>
        <p:nvSpPr>
          <p:cNvPr id="2" name="Google Shape;404;p24"/>
          <p:cNvSpPr txBox="1"/>
          <p:nvPr/>
        </p:nvSpPr>
        <p:spPr>
          <a:xfrm>
            <a:off x="1447800" y="1123950"/>
            <a:ext cx="6681470" cy="3365500"/>
          </a:xfrm>
          <a:prstGeom prst="rect">
            <a:avLst/>
          </a:prstGeom>
          <a:noFill/>
          <a:ln>
            <a:noFill/>
          </a:ln>
        </p:spPr>
        <p:txBody>
          <a:bodyPr spcFirstLastPara="1" wrap="square" lIns="91425" tIns="91425" rIns="91425" bIns="91425" anchor="t" anchorCtr="0">
            <a:noAutofit/>
          </a:bodyPr>
          <a:lstStyle/>
          <a:p>
            <a:pPr lvl="0"/>
            <a:r>
              <a:rPr lang="en-US" sz="2000" dirty="0" smtClean="0">
                <a:solidFill>
                  <a:schemeClr val="lt2"/>
                </a:solidFill>
                <a:latin typeface="+mn-lt"/>
                <a:ea typeface="Fira Sans Condensed" panose="020B0503050000020004"/>
                <a:cs typeface="Times New Roman" panose="02020603050405020304" pitchFamily="18" charset="0"/>
                <a:sym typeface="Fira Sans Condensed" panose="020B0503050000020004"/>
              </a:rPr>
              <a:t>- </a:t>
            </a:r>
            <a:r>
              <a:rPr lang="en-US" sz="2000" dirty="0" err="1" smtClean="0">
                <a:solidFill>
                  <a:schemeClr val="lt2"/>
                </a:solidFill>
                <a:latin typeface="+mn-lt"/>
                <a:ea typeface="Fira Sans Condensed" panose="020B0503050000020004"/>
                <a:cs typeface="Times New Roman" panose="02020603050405020304" pitchFamily="18" charset="0"/>
                <a:sym typeface="Fira Sans Condensed" panose="020B0503050000020004"/>
              </a:rPr>
              <a:t>Tính</a:t>
            </a:r>
            <a:r>
              <a:rPr lang="en-US" sz="2000" dirty="0" smtClean="0">
                <a:solidFill>
                  <a:schemeClr val="lt2"/>
                </a:solidFill>
                <a:latin typeface="+mj-lt"/>
                <a:ea typeface="Fira Sans Condensed" panose="020B0503050000020004"/>
                <a:cs typeface="Times New Roman" panose="02020603050405020304" pitchFamily="18" charset="0"/>
                <a:sym typeface="Fira Sans Condensed" panose="020B0503050000020004"/>
              </a:rPr>
              <a:t> </a:t>
            </a:r>
            <a:r>
              <a:rPr lang="vi-VN" sz="2000" dirty="0" smtClean="0">
                <a:solidFill>
                  <a:schemeClr val="lt2"/>
                </a:solidFill>
                <a:latin typeface="+mn-lt"/>
                <a:ea typeface="Fira Sans Condensed" panose="020B0503050000020004"/>
                <a:cs typeface="Times New Roman" panose="02020603050405020304" pitchFamily="18" charset="0"/>
                <a:sym typeface="Fira Sans Condensed" panose="020B0503050000020004"/>
              </a:rPr>
              <a:t>toán sự </a:t>
            </a:r>
            <a:r>
              <a:rPr lang="vi-VN" sz="2000" dirty="0">
                <a:solidFill>
                  <a:schemeClr val="lt2"/>
                </a:solidFill>
                <a:latin typeface="+mn-lt"/>
                <a:ea typeface="Fira Sans Condensed" panose="020B0503050000020004"/>
                <a:cs typeface="Times New Roman" panose="02020603050405020304" pitchFamily="18" charset="0"/>
                <a:sym typeface="Fira Sans Condensed" panose="020B0503050000020004"/>
              </a:rPr>
              <a:t>giống nhau giữa mã hóa của hình ảnh </a:t>
            </a:r>
            <a:r>
              <a:rPr lang="en-US" sz="2000" dirty="0" smtClean="0">
                <a:solidFill>
                  <a:schemeClr val="lt2"/>
                </a:solidFill>
                <a:latin typeface="+mn-lt"/>
                <a:ea typeface="Fira Sans Condensed" panose="020B0503050000020004"/>
                <a:cs typeface="Times New Roman" panose="02020603050405020304" pitchFamily="18" charset="0"/>
                <a:sym typeface="Fira Sans Condensed" panose="020B0503050000020004"/>
              </a:rPr>
              <a:t>train </a:t>
            </a:r>
            <a:r>
              <a:rPr lang="vi-VN" sz="2000" dirty="0" smtClean="0">
                <a:solidFill>
                  <a:schemeClr val="lt2"/>
                </a:solidFill>
                <a:latin typeface="+mn-lt"/>
                <a:ea typeface="Fira Sans Condensed" panose="020B0503050000020004"/>
                <a:cs typeface="Times New Roman" panose="02020603050405020304" pitchFamily="18" charset="0"/>
                <a:sym typeface="Fira Sans Condensed" panose="020B0503050000020004"/>
              </a:rPr>
              <a:t>và </a:t>
            </a:r>
            <a:r>
              <a:rPr lang="vi-VN" sz="2000" dirty="0">
                <a:solidFill>
                  <a:schemeClr val="lt2"/>
                </a:solidFill>
                <a:latin typeface="+mn-lt"/>
                <a:ea typeface="Fira Sans Condensed" panose="020B0503050000020004"/>
                <a:cs typeface="Times New Roman" panose="02020603050405020304" pitchFamily="18" charset="0"/>
                <a:sym typeface="Fira Sans Condensed" panose="020B0503050000020004"/>
              </a:rPr>
              <a:t>mã hóa của hình ảnh </a:t>
            </a:r>
            <a:r>
              <a:rPr lang="en-US" sz="2000" dirty="0" err="1" smtClean="0">
                <a:solidFill>
                  <a:schemeClr val="lt2"/>
                </a:solidFill>
                <a:latin typeface="+mn-lt"/>
                <a:ea typeface="Fira Sans Condensed" panose="020B0503050000020004"/>
                <a:cs typeface="Times New Roman" panose="02020603050405020304" pitchFamily="18" charset="0"/>
                <a:sym typeface="Fira Sans Condensed" panose="020B0503050000020004"/>
              </a:rPr>
              <a:t>trong</a:t>
            </a:r>
            <a:r>
              <a:rPr lang="en-US" sz="2000" dirty="0" smtClean="0">
                <a:solidFill>
                  <a:schemeClr val="lt2"/>
                </a:solidFill>
                <a:latin typeface="+mn-lt"/>
                <a:ea typeface="Fira Sans Condensed" panose="020B0503050000020004"/>
                <a:cs typeface="Times New Roman" panose="02020603050405020304" pitchFamily="18" charset="0"/>
                <a:sym typeface="Fira Sans Condensed" panose="020B0503050000020004"/>
              </a:rPr>
              <a:t> </a:t>
            </a:r>
            <a:r>
              <a:rPr lang="en-US" sz="2000" dirty="0" smtClean="0">
                <a:solidFill>
                  <a:schemeClr val="lt2"/>
                </a:solidFill>
                <a:latin typeface="+mj-lt"/>
                <a:ea typeface="Fira Sans Condensed" panose="020B0503050000020004"/>
                <a:cs typeface="Times New Roman" panose="02020603050405020304" pitchFamily="18" charset="0"/>
                <a:sym typeface="Fira Sans Condensed" panose="020B0503050000020004"/>
              </a:rPr>
              <a:t>cam</a:t>
            </a:r>
            <a:r>
              <a:rPr lang="vi-VN" sz="2000" dirty="0" smtClean="0">
                <a:solidFill>
                  <a:schemeClr val="lt2"/>
                </a:solidFill>
                <a:latin typeface="+mj-lt"/>
                <a:ea typeface="Fira Sans Condensed" panose="020B0503050000020004"/>
                <a:cs typeface="Times New Roman" panose="02020603050405020304" pitchFamily="18" charset="0"/>
                <a:sym typeface="Fira Sans Condensed" panose="020B0503050000020004"/>
              </a:rPr>
              <a:t>. </a:t>
            </a:r>
            <a:endParaRPr lang="en-US" sz="2000" dirty="0" smtClean="0">
              <a:solidFill>
                <a:schemeClr val="lt2"/>
              </a:solidFill>
              <a:latin typeface="+mj-lt"/>
              <a:ea typeface="Fira Sans Condensed" panose="020B0503050000020004"/>
              <a:cs typeface="Times New Roman" panose="02020603050405020304" pitchFamily="18" charset="0"/>
              <a:sym typeface="Fira Sans Condensed" panose="020B0503050000020004"/>
            </a:endParaRPr>
          </a:p>
          <a:p>
            <a:pPr marL="342900" lvl="0" indent="-342900">
              <a:buFontTx/>
              <a:buChar char="-"/>
            </a:pPr>
            <a:endParaRPr lang="en-US" sz="2000" dirty="0" smtClean="0">
              <a:solidFill>
                <a:schemeClr val="lt2"/>
              </a:solidFill>
              <a:latin typeface="+mj-lt"/>
              <a:ea typeface="Fira Sans Condensed" panose="020B0503050000020004"/>
              <a:cs typeface="Times New Roman" panose="02020603050405020304" pitchFamily="18" charset="0"/>
              <a:sym typeface="Fira Sans Condensed" panose="020B0503050000020004"/>
            </a:endParaRPr>
          </a:p>
          <a:p>
            <a:pPr lvl="0"/>
            <a:r>
              <a:rPr lang="en-US" sz="2000" dirty="0" smtClean="0">
                <a:solidFill>
                  <a:schemeClr val="lt2"/>
                </a:solidFill>
                <a:latin typeface="+mn-lt"/>
                <a:ea typeface="Fira Sans Condensed" panose="020B0503050000020004"/>
                <a:cs typeface="Fira Sans Condensed" panose="020B0503050000020004"/>
                <a:sym typeface="Fira Sans Condensed" panose="020B0503050000020004"/>
              </a:rPr>
              <a:t>- </a:t>
            </a:r>
            <a:r>
              <a:rPr lang="en-US" sz="2000" dirty="0" err="1" smtClean="0">
                <a:solidFill>
                  <a:schemeClr val="lt2"/>
                </a:solidFill>
                <a:latin typeface="+mn-lt"/>
                <a:ea typeface="Fira Sans Condensed" panose="020B0503050000020004"/>
                <a:cs typeface="Fira Sans Condensed" panose="020B0503050000020004"/>
                <a:sym typeface="Fira Sans Condensed" panose="020B0503050000020004"/>
              </a:rPr>
              <a:t>Chọn</a:t>
            </a:r>
            <a:r>
              <a:rPr lang="en-US" sz="2000" dirty="0" smtClean="0">
                <a:solidFill>
                  <a:schemeClr val="lt2"/>
                </a:solidFill>
                <a:latin typeface="+mj-lt"/>
                <a:ea typeface="Fira Sans Condensed" panose="020B0503050000020004"/>
                <a:cs typeface="Fira Sans Condensed" panose="020B0503050000020004"/>
                <a:sym typeface="Fira Sans Condensed" panose="020B0503050000020004"/>
              </a:rPr>
              <a:t> </a:t>
            </a:r>
            <a:r>
              <a:rPr lang="vi-VN" sz="2000" dirty="0" smtClean="0">
                <a:solidFill>
                  <a:schemeClr val="lt2"/>
                </a:solidFill>
                <a:latin typeface="+mn-lt"/>
                <a:ea typeface="Fira Sans Condensed" panose="020B0503050000020004"/>
                <a:cs typeface="Fira Sans Condensed" panose="020B0503050000020004"/>
                <a:sym typeface="Fira Sans Condensed" panose="020B0503050000020004"/>
              </a:rPr>
              <a:t>khoảng </a:t>
            </a:r>
            <a:r>
              <a:rPr lang="vi-VN" sz="2000" dirty="0">
                <a:solidFill>
                  <a:schemeClr val="lt2"/>
                </a:solidFill>
                <a:latin typeface="+mn-lt"/>
                <a:ea typeface="Fira Sans Condensed" panose="020B0503050000020004"/>
                <a:cs typeface="Fira Sans Condensed" panose="020B0503050000020004"/>
                <a:sym typeface="Fira Sans Condensed" panose="020B0503050000020004"/>
              </a:rPr>
              <a:t>cách có giá trị tối thiểu từ nó để chỉ ra rằng khuôn mặt này của hình ảnh thử nghiệm là một trong những người từ tập dữ liệu huấn luyện</a:t>
            </a:r>
            <a:r>
              <a:rPr lang="vi-VN" sz="2000" dirty="0" smtClean="0">
                <a:solidFill>
                  <a:schemeClr val="lt2"/>
                </a:solidFill>
                <a:latin typeface="+mj-lt"/>
                <a:ea typeface="Fira Sans Condensed" panose="020B0503050000020004"/>
                <a:cs typeface="Fira Sans Condensed" panose="020B0503050000020004"/>
                <a:sym typeface="Fira Sans Condensed" panose="020B0503050000020004"/>
              </a:rPr>
              <a:t>.</a:t>
            </a:r>
            <a:endParaRPr lang="en-US" sz="2000" dirty="0" smtClean="0">
              <a:solidFill>
                <a:schemeClr val="lt2"/>
              </a:solidFill>
              <a:latin typeface="+mj-lt"/>
              <a:ea typeface="Fira Sans Condensed" panose="020B0503050000020004"/>
              <a:cs typeface="Fira Sans Condensed" panose="020B0503050000020004"/>
              <a:sym typeface="Fira Sans Condensed" panose="020B0503050000020004"/>
            </a:endParaRPr>
          </a:p>
          <a:p>
            <a:pPr lvl="0"/>
            <a:endParaRPr lang="en-US" sz="2000" dirty="0" smtClean="0">
              <a:solidFill>
                <a:schemeClr val="lt2"/>
              </a:solidFill>
              <a:latin typeface="+mj-lt"/>
              <a:ea typeface="Fira Sans Condensed" panose="020B0503050000020004"/>
              <a:cs typeface="Fira Sans Condensed" panose="020B0503050000020004"/>
              <a:sym typeface="Fira Sans Condensed" panose="020B0503050000020004"/>
            </a:endParaRPr>
          </a:p>
          <a:p>
            <a:pPr lvl="0"/>
            <a:r>
              <a:rPr lang="en-US" sz="2000" dirty="0" smtClean="0">
                <a:solidFill>
                  <a:srgbClr val="FFFFFF"/>
                </a:solidFill>
                <a:latin typeface="+mn-lt"/>
              </a:rPr>
              <a:t>- </a:t>
            </a:r>
            <a:r>
              <a:rPr lang="en-US" sz="2000" dirty="0" err="1" smtClean="0">
                <a:solidFill>
                  <a:srgbClr val="FFFFFF"/>
                </a:solidFill>
                <a:latin typeface="+mn-lt"/>
              </a:rPr>
              <a:t>Vẽ</a:t>
            </a:r>
            <a:r>
              <a:rPr lang="en-US" sz="2000" dirty="0" smtClean="0">
                <a:solidFill>
                  <a:srgbClr val="FFFFFF"/>
                </a:solidFill>
                <a:latin typeface="+mj-lt"/>
              </a:rPr>
              <a:t> </a:t>
            </a:r>
            <a:r>
              <a:rPr lang="vi-VN" sz="2000" dirty="0" smtClean="0">
                <a:solidFill>
                  <a:srgbClr val="FFFFFF"/>
                </a:solidFill>
                <a:latin typeface="+mn-lt"/>
              </a:rPr>
              <a:t>một </a:t>
            </a:r>
            <a:r>
              <a:rPr lang="vi-VN" sz="2000" dirty="0">
                <a:solidFill>
                  <a:srgbClr val="FFFFFF"/>
                </a:solidFill>
                <a:latin typeface="+mn-lt"/>
              </a:rPr>
              <a:t>hình chữ nhật có tọa độ vị trí khuôn </a:t>
            </a:r>
            <a:r>
              <a:rPr lang="vi-VN" sz="2000" dirty="0" smtClean="0">
                <a:solidFill>
                  <a:srgbClr val="FFFFFF"/>
                </a:solidFill>
                <a:latin typeface="+mn-lt"/>
              </a:rPr>
              <a:t>mặt</a:t>
            </a:r>
            <a:endParaRPr lang="en-US" sz="2000" dirty="0" smtClean="0">
              <a:solidFill>
                <a:srgbClr val="FFFFFF"/>
              </a:solidFill>
              <a:latin typeface="+mn-lt"/>
            </a:endParaRPr>
          </a:p>
          <a:p>
            <a:pPr marL="342900" lvl="0" indent="-342900">
              <a:buFontTx/>
              <a:buChar char="-"/>
            </a:pPr>
            <a:endParaRPr lang="en-US" sz="2000" dirty="0" smtClean="0">
              <a:solidFill>
                <a:srgbClr val="FFFFFF"/>
              </a:solidFill>
              <a:latin typeface="+mn-lt"/>
            </a:endParaRPr>
          </a:p>
          <a:p>
            <a:pPr lvl="0"/>
            <a:r>
              <a:rPr lang="en-US" sz="2000" dirty="0" smtClean="0">
                <a:solidFill>
                  <a:srgbClr val="FFFFFF"/>
                </a:solidFill>
                <a:latin typeface="+mn-lt"/>
              </a:rPr>
              <a:t>- </a:t>
            </a:r>
            <a:r>
              <a:rPr lang="en-US" sz="2000" dirty="0" err="1" smtClean="0">
                <a:solidFill>
                  <a:srgbClr val="FFFFFF"/>
                </a:solidFill>
                <a:latin typeface="+mn-lt"/>
              </a:rPr>
              <a:t>Hiển</a:t>
            </a:r>
            <a:r>
              <a:rPr lang="en-US" sz="2000" dirty="0" smtClean="0">
                <a:solidFill>
                  <a:srgbClr val="FFFFFF"/>
                </a:solidFill>
                <a:latin typeface="+mn-lt"/>
              </a:rPr>
              <a:t> </a:t>
            </a:r>
            <a:r>
              <a:rPr lang="en-US" sz="2000" dirty="0" err="1" smtClean="0">
                <a:solidFill>
                  <a:srgbClr val="FFFFFF"/>
                </a:solidFill>
                <a:latin typeface="+mn-lt"/>
              </a:rPr>
              <a:t>thị</a:t>
            </a:r>
            <a:r>
              <a:rPr lang="en-US" sz="2000" dirty="0" smtClean="0">
                <a:solidFill>
                  <a:srgbClr val="FFFFFF"/>
                </a:solidFill>
                <a:latin typeface="+mn-lt"/>
              </a:rPr>
              <a:t> </a:t>
            </a:r>
            <a:r>
              <a:rPr lang="en-US" sz="2000" dirty="0" err="1" smtClean="0">
                <a:solidFill>
                  <a:srgbClr val="FFFFFF"/>
                </a:solidFill>
                <a:latin typeface="+mn-lt"/>
              </a:rPr>
              <a:t>kết</a:t>
            </a:r>
            <a:r>
              <a:rPr lang="en-US" sz="2000" dirty="0" smtClean="0">
                <a:solidFill>
                  <a:srgbClr val="FFFFFF"/>
                </a:solidFill>
                <a:latin typeface="+mn-lt"/>
              </a:rPr>
              <a:t> </a:t>
            </a:r>
            <a:r>
              <a:rPr lang="en-US" sz="2000" dirty="0" err="1" smtClean="0">
                <a:solidFill>
                  <a:srgbClr val="FFFFFF"/>
                </a:solidFill>
                <a:latin typeface="+mn-lt"/>
              </a:rPr>
              <a:t>quả</a:t>
            </a:r>
            <a:r>
              <a:rPr lang="en-US" sz="2000" dirty="0" smtClean="0">
                <a:solidFill>
                  <a:srgbClr val="FFFFFF"/>
                </a:solidFill>
                <a:latin typeface="+mn-lt"/>
              </a:rPr>
              <a:t> </a:t>
            </a:r>
            <a:r>
              <a:rPr lang="en-US" sz="2000" dirty="0" err="1" smtClean="0">
                <a:solidFill>
                  <a:srgbClr val="FFFFFF"/>
                </a:solidFill>
                <a:latin typeface="+mn-lt"/>
              </a:rPr>
              <a:t>và</a:t>
            </a:r>
            <a:r>
              <a:rPr lang="en-US" sz="2000" dirty="0" smtClean="0">
                <a:solidFill>
                  <a:srgbClr val="FFFFFF"/>
                </a:solidFill>
                <a:latin typeface="+mn-lt"/>
              </a:rPr>
              <a:t> </a:t>
            </a:r>
            <a:r>
              <a:rPr lang="en-US" sz="2000" dirty="0" err="1" smtClean="0">
                <a:solidFill>
                  <a:srgbClr val="FFFFFF"/>
                </a:solidFill>
                <a:latin typeface="+mn-lt"/>
              </a:rPr>
              <a:t>ấn</a:t>
            </a:r>
            <a:r>
              <a:rPr lang="en-US" sz="2000" dirty="0" smtClean="0">
                <a:solidFill>
                  <a:srgbClr val="FFFFFF"/>
                </a:solidFill>
                <a:latin typeface="+mn-lt"/>
              </a:rPr>
              <a:t> q </a:t>
            </a:r>
            <a:r>
              <a:rPr lang="en-US" sz="2000" dirty="0" err="1" smtClean="0">
                <a:solidFill>
                  <a:srgbClr val="FFFFFF"/>
                </a:solidFill>
                <a:latin typeface="+mn-lt"/>
              </a:rPr>
              <a:t>để</a:t>
            </a:r>
            <a:r>
              <a:rPr lang="en-US" sz="2000" dirty="0" smtClean="0">
                <a:solidFill>
                  <a:srgbClr val="FFFFFF"/>
                </a:solidFill>
                <a:latin typeface="+mn-lt"/>
              </a:rPr>
              <a:t> </a:t>
            </a:r>
            <a:r>
              <a:rPr lang="en-US" sz="2000" dirty="0" err="1" smtClean="0">
                <a:solidFill>
                  <a:srgbClr val="FFFFFF"/>
                </a:solidFill>
                <a:latin typeface="+mn-lt"/>
              </a:rPr>
              <a:t>thoát</a:t>
            </a:r>
            <a:endParaRPr lang="en-US" sz="2000" dirty="0" smtClean="0">
              <a:solidFill>
                <a:srgbClr val="FFFFFF"/>
              </a:solidFill>
              <a:latin typeface="+mn-lt"/>
            </a:endParaRPr>
          </a:p>
          <a:p>
            <a:pPr marL="342900" lvl="0" indent="-342900">
              <a:buFontTx/>
              <a:buChar char="-"/>
            </a:pPr>
            <a:endParaRPr sz="2000" dirty="0">
              <a:solidFill>
                <a:srgbClr val="FFFFFF"/>
              </a:solidFill>
              <a:latin typeface="+mn-lt"/>
              <a:ea typeface="Fira Sans Condensed" panose="020B0503050000020004"/>
              <a:cs typeface="Fira Sans Condensed" panose="020B0503050000020004"/>
              <a:sym typeface="Fira Sans Condensed" panose="020B0503050000020004"/>
            </a:endParaRPr>
          </a:p>
        </p:txBody>
      </p:sp>
    </p:spTree>
    <p:extLst>
      <p:ext uri="{BB962C8B-B14F-4D97-AF65-F5344CB8AC3E}">
        <p14:creationId xmlns:p14="http://schemas.microsoft.com/office/powerpoint/2010/main" val="1017500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475013" y="124196"/>
            <a:ext cx="8077200" cy="685800"/>
          </a:xfrm>
        </p:spPr>
        <p:txBody>
          <a:bodyPr/>
          <a:lstStyle/>
          <a:p>
            <a:r>
              <a:rPr lang="en-US" sz="3600" dirty="0" smtClean="0">
                <a:latin typeface="+mn-lt"/>
              </a:rPr>
              <a:t>4. </a:t>
            </a:r>
            <a:r>
              <a:rPr lang="en-US" sz="3600" dirty="0" err="1" smtClean="0">
                <a:latin typeface="+mn-lt"/>
              </a:rPr>
              <a:t>Nhận</a:t>
            </a:r>
            <a:r>
              <a:rPr lang="en-US" sz="3600" dirty="0" smtClean="0">
                <a:latin typeface="+mn-lt"/>
              </a:rPr>
              <a:t> </a:t>
            </a:r>
            <a:r>
              <a:rPr lang="en-US" sz="3600" dirty="0" err="1" smtClean="0">
                <a:latin typeface="+mn-lt"/>
              </a:rPr>
              <a:t>diện</a:t>
            </a:r>
            <a:r>
              <a:rPr lang="en-US" sz="3600" dirty="0" smtClean="0">
                <a:latin typeface="+mn-lt"/>
              </a:rPr>
              <a:t> </a:t>
            </a:r>
            <a:r>
              <a:rPr lang="en-US" sz="3600" dirty="0" err="1" smtClean="0">
                <a:latin typeface="+mn-lt"/>
              </a:rPr>
              <a:t>gương</a:t>
            </a:r>
            <a:r>
              <a:rPr lang="en-US" sz="3600" dirty="0" smtClean="0">
                <a:latin typeface="+mn-lt"/>
              </a:rPr>
              <a:t> </a:t>
            </a:r>
            <a:r>
              <a:rPr lang="en-US" sz="3600" dirty="0" err="1" smtClean="0">
                <a:latin typeface="+mn-lt"/>
              </a:rPr>
              <a:t>mặt</a:t>
            </a:r>
            <a:endParaRPr lang="en-US" sz="3600" dirty="0">
              <a:latin typeface="+mn-lt"/>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19150"/>
            <a:ext cx="7772400" cy="416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3276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69965754"/>
              </p:ext>
            </p:extLst>
          </p:nvPr>
        </p:nvGraphicFramePr>
        <p:xfrm>
          <a:off x="1066800" y="1200150"/>
          <a:ext cx="7239000" cy="2705100"/>
        </p:xfrm>
        <a:graphic>
          <a:graphicData uri="http://schemas.openxmlformats.org/drawingml/2006/table">
            <a:tbl>
              <a:tblPr>
                <a:tableStyleId>{7362C607-FC7B-4C34-A750-B925E6E034A7}</a:tableStyleId>
              </a:tblPr>
              <a:tblGrid>
                <a:gridCol w="2321470"/>
                <a:gridCol w="1908745"/>
                <a:gridCol w="3008785"/>
              </a:tblGrid>
              <a:tr h="800100">
                <a:tc>
                  <a:txBody>
                    <a:bodyPr/>
                    <a:lstStyle/>
                    <a:p>
                      <a:pPr algn="ctr">
                        <a:lnSpc>
                          <a:spcPct val="150000"/>
                        </a:lnSpc>
                        <a:spcAft>
                          <a:spcPts val="0"/>
                        </a:spcAft>
                      </a:pPr>
                      <a:r>
                        <a:rPr lang="vi-VN" sz="1800">
                          <a:solidFill>
                            <a:srgbClr val="FFFFFF"/>
                          </a:solidFill>
                          <a:effectLst/>
                        </a:rPr>
                        <a:t>Họ và tên</a:t>
                      </a:r>
                      <a:endParaRPr lang="en-US" sz="1600">
                        <a:solidFill>
                          <a:srgbClr val="FFFFFF"/>
                        </a:solidFill>
                        <a:effectLst/>
                        <a:latin typeface="Arial"/>
                        <a:ea typeface="Arial"/>
                      </a:endParaRPr>
                    </a:p>
                  </a:txBody>
                  <a:tcPr marL="63500" marR="63500" marT="63500" marB="63500"/>
                </a:tc>
                <a:tc>
                  <a:txBody>
                    <a:bodyPr/>
                    <a:lstStyle/>
                    <a:p>
                      <a:pPr algn="ctr">
                        <a:lnSpc>
                          <a:spcPct val="150000"/>
                        </a:lnSpc>
                        <a:spcAft>
                          <a:spcPts val="0"/>
                        </a:spcAft>
                      </a:pPr>
                      <a:r>
                        <a:rPr lang="vi-VN" sz="1800">
                          <a:solidFill>
                            <a:srgbClr val="FFFFFF"/>
                          </a:solidFill>
                          <a:effectLst/>
                        </a:rPr>
                        <a:t>Mã sinh viên</a:t>
                      </a:r>
                      <a:endParaRPr lang="en-US" sz="1600">
                        <a:solidFill>
                          <a:srgbClr val="FFFFFF"/>
                        </a:solidFill>
                        <a:effectLst/>
                        <a:latin typeface="Arial"/>
                        <a:ea typeface="Arial"/>
                      </a:endParaRPr>
                    </a:p>
                  </a:txBody>
                  <a:tcPr marL="63500" marR="63500" marT="63500" marB="63500"/>
                </a:tc>
                <a:tc>
                  <a:txBody>
                    <a:bodyPr/>
                    <a:lstStyle/>
                    <a:p>
                      <a:pPr algn="ctr">
                        <a:lnSpc>
                          <a:spcPct val="150000"/>
                        </a:lnSpc>
                        <a:spcAft>
                          <a:spcPts val="0"/>
                        </a:spcAft>
                      </a:pPr>
                      <a:r>
                        <a:rPr lang="vi-VN" sz="1800">
                          <a:solidFill>
                            <a:srgbClr val="FFFFFF"/>
                          </a:solidFill>
                          <a:effectLst/>
                        </a:rPr>
                        <a:t>Nhiệm vụ</a:t>
                      </a:r>
                      <a:endParaRPr lang="en-US" sz="1600">
                        <a:solidFill>
                          <a:srgbClr val="FFFFFF"/>
                        </a:solidFill>
                        <a:effectLst/>
                        <a:latin typeface="Arial"/>
                        <a:ea typeface="Arial"/>
                      </a:endParaRPr>
                    </a:p>
                  </a:txBody>
                  <a:tcPr marL="63500" marR="63500" marT="63500" marB="63500"/>
                </a:tc>
              </a:tr>
              <a:tr h="571500">
                <a:tc>
                  <a:txBody>
                    <a:bodyPr/>
                    <a:lstStyle/>
                    <a:p>
                      <a:pPr>
                        <a:lnSpc>
                          <a:spcPct val="150000"/>
                        </a:lnSpc>
                        <a:spcAft>
                          <a:spcPts val="0"/>
                        </a:spcAft>
                      </a:pPr>
                      <a:r>
                        <a:rPr lang="vi-VN" sz="1800">
                          <a:solidFill>
                            <a:srgbClr val="FFFFFF"/>
                          </a:solidFill>
                          <a:effectLst/>
                        </a:rPr>
                        <a:t>Hoàng Cẩm Vân</a:t>
                      </a:r>
                      <a:endParaRPr lang="en-US" sz="1600">
                        <a:solidFill>
                          <a:srgbClr val="FFFFFF"/>
                        </a:solidFill>
                        <a:effectLst/>
                        <a:latin typeface="Arial"/>
                        <a:ea typeface="Arial"/>
                      </a:endParaRPr>
                    </a:p>
                  </a:txBody>
                  <a:tcPr marL="63500" marR="63500" marT="63500" marB="63500"/>
                </a:tc>
                <a:tc>
                  <a:txBody>
                    <a:bodyPr/>
                    <a:lstStyle/>
                    <a:p>
                      <a:pPr algn="ctr">
                        <a:lnSpc>
                          <a:spcPct val="150000"/>
                        </a:lnSpc>
                        <a:spcAft>
                          <a:spcPts val="0"/>
                        </a:spcAft>
                      </a:pPr>
                      <a:r>
                        <a:rPr lang="vi-VN" sz="1800">
                          <a:solidFill>
                            <a:srgbClr val="FFFFFF"/>
                          </a:solidFill>
                          <a:effectLst/>
                        </a:rPr>
                        <a:t>20010933</a:t>
                      </a:r>
                      <a:endParaRPr lang="en-US" sz="1600">
                        <a:solidFill>
                          <a:srgbClr val="FFFFFF"/>
                        </a:solidFill>
                        <a:effectLst/>
                        <a:latin typeface="Arial"/>
                        <a:ea typeface="Arial"/>
                      </a:endParaRPr>
                    </a:p>
                  </a:txBody>
                  <a:tcPr marL="63500" marR="63500" marT="63500" marB="63500"/>
                </a:tc>
                <a:tc>
                  <a:txBody>
                    <a:bodyPr/>
                    <a:lstStyle/>
                    <a:p>
                      <a:pPr>
                        <a:lnSpc>
                          <a:spcPct val="150000"/>
                        </a:lnSpc>
                        <a:spcAft>
                          <a:spcPts val="0"/>
                        </a:spcAft>
                      </a:pPr>
                      <a:r>
                        <a:rPr lang="en-US" sz="1800">
                          <a:solidFill>
                            <a:srgbClr val="FFFFFF"/>
                          </a:solidFill>
                          <a:effectLst/>
                        </a:rPr>
                        <a:t>Code, slide</a:t>
                      </a:r>
                      <a:endParaRPr lang="en-US" sz="1600">
                        <a:solidFill>
                          <a:srgbClr val="FFFFFF"/>
                        </a:solidFill>
                        <a:effectLst/>
                        <a:latin typeface="Arial"/>
                        <a:ea typeface="Arial"/>
                      </a:endParaRPr>
                    </a:p>
                  </a:txBody>
                  <a:tcPr marL="63500" marR="63500" marT="63500" marB="63500"/>
                </a:tc>
              </a:tr>
              <a:tr h="609600">
                <a:tc>
                  <a:txBody>
                    <a:bodyPr/>
                    <a:lstStyle/>
                    <a:p>
                      <a:pPr>
                        <a:lnSpc>
                          <a:spcPct val="150000"/>
                        </a:lnSpc>
                        <a:spcAft>
                          <a:spcPts val="0"/>
                        </a:spcAft>
                      </a:pPr>
                      <a:r>
                        <a:rPr lang="vi-VN" sz="1800">
                          <a:solidFill>
                            <a:srgbClr val="FFFFFF"/>
                          </a:solidFill>
                          <a:effectLst/>
                        </a:rPr>
                        <a:t>Hoàng Văn Dũng</a:t>
                      </a:r>
                      <a:endParaRPr lang="en-US" sz="1600">
                        <a:solidFill>
                          <a:srgbClr val="FFFFFF"/>
                        </a:solidFill>
                        <a:effectLst/>
                        <a:latin typeface="Arial"/>
                        <a:ea typeface="Arial"/>
                      </a:endParaRPr>
                    </a:p>
                  </a:txBody>
                  <a:tcPr marL="63500" marR="63500" marT="63500" marB="63500"/>
                </a:tc>
                <a:tc>
                  <a:txBody>
                    <a:bodyPr/>
                    <a:lstStyle/>
                    <a:p>
                      <a:pPr algn="ctr">
                        <a:lnSpc>
                          <a:spcPct val="150000"/>
                        </a:lnSpc>
                        <a:spcAft>
                          <a:spcPts val="0"/>
                        </a:spcAft>
                      </a:pPr>
                      <a:r>
                        <a:rPr lang="vi-VN" sz="1800">
                          <a:solidFill>
                            <a:srgbClr val="FFFFFF"/>
                          </a:solidFill>
                          <a:effectLst/>
                        </a:rPr>
                        <a:t>20010804</a:t>
                      </a:r>
                      <a:endParaRPr lang="en-US" sz="1600">
                        <a:solidFill>
                          <a:srgbClr val="FFFFFF"/>
                        </a:solidFill>
                        <a:effectLst/>
                        <a:latin typeface="Arial"/>
                        <a:ea typeface="Arial"/>
                      </a:endParaRPr>
                    </a:p>
                  </a:txBody>
                  <a:tcPr marL="63500" marR="63500" marT="63500" marB="63500"/>
                </a:tc>
                <a:tc>
                  <a:txBody>
                    <a:bodyPr/>
                    <a:lstStyle/>
                    <a:p>
                      <a:pPr>
                        <a:lnSpc>
                          <a:spcPct val="150000"/>
                        </a:lnSpc>
                        <a:spcAft>
                          <a:spcPts val="0"/>
                        </a:spcAft>
                      </a:pPr>
                      <a:r>
                        <a:rPr lang="en-US" sz="1800" dirty="0" err="1">
                          <a:solidFill>
                            <a:srgbClr val="FFFFFF"/>
                          </a:solidFill>
                          <a:effectLst/>
                        </a:rPr>
                        <a:t>Bài</a:t>
                      </a:r>
                      <a:r>
                        <a:rPr lang="en-US" sz="1800" dirty="0">
                          <a:solidFill>
                            <a:srgbClr val="FFFFFF"/>
                          </a:solidFill>
                          <a:effectLst/>
                        </a:rPr>
                        <a:t> </a:t>
                      </a:r>
                      <a:r>
                        <a:rPr lang="en-US" sz="1800" dirty="0" err="1">
                          <a:solidFill>
                            <a:srgbClr val="FFFFFF"/>
                          </a:solidFill>
                          <a:effectLst/>
                        </a:rPr>
                        <a:t>báo</a:t>
                      </a:r>
                      <a:r>
                        <a:rPr lang="en-US" sz="1800" dirty="0">
                          <a:solidFill>
                            <a:srgbClr val="FFFFFF"/>
                          </a:solidFill>
                          <a:effectLst/>
                        </a:rPr>
                        <a:t> </a:t>
                      </a:r>
                      <a:r>
                        <a:rPr lang="en-US" sz="1800" dirty="0" err="1">
                          <a:solidFill>
                            <a:srgbClr val="FFFFFF"/>
                          </a:solidFill>
                          <a:effectLst/>
                        </a:rPr>
                        <a:t>cáo</a:t>
                      </a:r>
                      <a:r>
                        <a:rPr lang="en-US" sz="1800" dirty="0">
                          <a:solidFill>
                            <a:srgbClr val="FFFFFF"/>
                          </a:solidFill>
                          <a:effectLst/>
                        </a:rPr>
                        <a:t>, </a:t>
                      </a:r>
                      <a:r>
                        <a:rPr lang="en-US" sz="1800" dirty="0" err="1">
                          <a:solidFill>
                            <a:srgbClr val="FFFFFF"/>
                          </a:solidFill>
                          <a:effectLst/>
                        </a:rPr>
                        <a:t>hỗ</a:t>
                      </a:r>
                      <a:r>
                        <a:rPr lang="en-US" sz="1800" dirty="0">
                          <a:solidFill>
                            <a:srgbClr val="FFFFFF"/>
                          </a:solidFill>
                          <a:effectLst/>
                        </a:rPr>
                        <a:t> </a:t>
                      </a:r>
                      <a:r>
                        <a:rPr lang="en-US" sz="1800" dirty="0" err="1">
                          <a:solidFill>
                            <a:srgbClr val="FFFFFF"/>
                          </a:solidFill>
                          <a:effectLst/>
                        </a:rPr>
                        <a:t>trợ</a:t>
                      </a:r>
                      <a:r>
                        <a:rPr lang="en-US" sz="1800" dirty="0">
                          <a:solidFill>
                            <a:srgbClr val="FFFFFF"/>
                          </a:solidFill>
                          <a:effectLst/>
                        </a:rPr>
                        <a:t> code</a:t>
                      </a:r>
                      <a:endParaRPr lang="en-US" sz="1600" dirty="0">
                        <a:solidFill>
                          <a:srgbClr val="FFFFFF"/>
                        </a:solidFill>
                        <a:effectLst/>
                        <a:latin typeface="Arial"/>
                        <a:ea typeface="Arial"/>
                      </a:endParaRPr>
                    </a:p>
                  </a:txBody>
                  <a:tcPr marL="63500" marR="63500" marT="63500" marB="63500"/>
                </a:tc>
              </a:tr>
              <a:tr h="723900">
                <a:tc>
                  <a:txBody>
                    <a:bodyPr/>
                    <a:lstStyle/>
                    <a:p>
                      <a:pPr>
                        <a:lnSpc>
                          <a:spcPct val="150000"/>
                        </a:lnSpc>
                        <a:spcAft>
                          <a:spcPts val="0"/>
                        </a:spcAft>
                      </a:pPr>
                      <a:r>
                        <a:rPr lang="vi-VN" sz="1800">
                          <a:solidFill>
                            <a:srgbClr val="FFFFFF"/>
                          </a:solidFill>
                          <a:effectLst/>
                        </a:rPr>
                        <a:t>Trần Ngọc Minh</a:t>
                      </a:r>
                      <a:endParaRPr lang="en-US" sz="1600">
                        <a:solidFill>
                          <a:srgbClr val="FFFFFF"/>
                        </a:solidFill>
                        <a:effectLst/>
                        <a:latin typeface="Arial"/>
                        <a:ea typeface="Arial"/>
                      </a:endParaRPr>
                    </a:p>
                  </a:txBody>
                  <a:tcPr marL="63500" marR="63500" marT="63500" marB="63500"/>
                </a:tc>
                <a:tc>
                  <a:txBody>
                    <a:bodyPr/>
                    <a:lstStyle/>
                    <a:p>
                      <a:pPr algn="ctr">
                        <a:lnSpc>
                          <a:spcPct val="150000"/>
                        </a:lnSpc>
                        <a:spcAft>
                          <a:spcPts val="0"/>
                        </a:spcAft>
                      </a:pPr>
                      <a:r>
                        <a:rPr lang="vi-VN" sz="1800">
                          <a:solidFill>
                            <a:srgbClr val="FFFFFF"/>
                          </a:solidFill>
                          <a:effectLst/>
                        </a:rPr>
                        <a:t>20010805</a:t>
                      </a:r>
                      <a:endParaRPr lang="en-US" sz="1600">
                        <a:solidFill>
                          <a:srgbClr val="FFFFFF"/>
                        </a:solidFill>
                        <a:effectLst/>
                        <a:latin typeface="Arial"/>
                        <a:ea typeface="Arial"/>
                      </a:endParaRPr>
                    </a:p>
                  </a:txBody>
                  <a:tcPr marL="63500" marR="63500" marT="63500" marB="63500"/>
                </a:tc>
                <a:tc>
                  <a:txBody>
                    <a:bodyPr/>
                    <a:lstStyle/>
                    <a:p>
                      <a:pPr>
                        <a:lnSpc>
                          <a:spcPct val="150000"/>
                        </a:lnSpc>
                        <a:spcAft>
                          <a:spcPts val="0"/>
                        </a:spcAft>
                      </a:pPr>
                      <a:r>
                        <a:rPr lang="en-US" sz="1800" dirty="0" err="1">
                          <a:solidFill>
                            <a:srgbClr val="FFFFFF"/>
                          </a:solidFill>
                          <a:effectLst/>
                        </a:rPr>
                        <a:t>Bài</a:t>
                      </a:r>
                      <a:r>
                        <a:rPr lang="en-US" sz="1800" dirty="0">
                          <a:solidFill>
                            <a:srgbClr val="FFFFFF"/>
                          </a:solidFill>
                          <a:effectLst/>
                        </a:rPr>
                        <a:t> </a:t>
                      </a:r>
                      <a:r>
                        <a:rPr lang="en-US" sz="1800" dirty="0" err="1">
                          <a:solidFill>
                            <a:srgbClr val="FFFFFF"/>
                          </a:solidFill>
                          <a:effectLst/>
                        </a:rPr>
                        <a:t>báo</a:t>
                      </a:r>
                      <a:r>
                        <a:rPr lang="en-US" sz="1800" dirty="0">
                          <a:solidFill>
                            <a:srgbClr val="FFFFFF"/>
                          </a:solidFill>
                          <a:effectLst/>
                        </a:rPr>
                        <a:t> </a:t>
                      </a:r>
                      <a:r>
                        <a:rPr lang="en-US" sz="1800" dirty="0" err="1">
                          <a:solidFill>
                            <a:srgbClr val="FFFFFF"/>
                          </a:solidFill>
                          <a:effectLst/>
                        </a:rPr>
                        <a:t>cáo</a:t>
                      </a:r>
                      <a:r>
                        <a:rPr lang="en-US" sz="1800" dirty="0">
                          <a:solidFill>
                            <a:srgbClr val="FFFFFF"/>
                          </a:solidFill>
                          <a:effectLst/>
                        </a:rPr>
                        <a:t>, </a:t>
                      </a:r>
                      <a:r>
                        <a:rPr lang="en-US" sz="1800" dirty="0" err="1">
                          <a:solidFill>
                            <a:srgbClr val="FFFFFF"/>
                          </a:solidFill>
                          <a:effectLst/>
                        </a:rPr>
                        <a:t>hỗ</a:t>
                      </a:r>
                      <a:r>
                        <a:rPr lang="en-US" sz="1800" dirty="0">
                          <a:solidFill>
                            <a:srgbClr val="FFFFFF"/>
                          </a:solidFill>
                          <a:effectLst/>
                        </a:rPr>
                        <a:t> </a:t>
                      </a:r>
                      <a:r>
                        <a:rPr lang="en-US" sz="1800" dirty="0" err="1">
                          <a:solidFill>
                            <a:srgbClr val="FFFFFF"/>
                          </a:solidFill>
                          <a:effectLst/>
                        </a:rPr>
                        <a:t>trợ</a:t>
                      </a:r>
                      <a:r>
                        <a:rPr lang="en-US" sz="1800" dirty="0">
                          <a:solidFill>
                            <a:srgbClr val="FFFFFF"/>
                          </a:solidFill>
                          <a:effectLst/>
                        </a:rPr>
                        <a:t> code</a:t>
                      </a:r>
                      <a:endParaRPr lang="en-US" sz="1600" dirty="0">
                        <a:solidFill>
                          <a:srgbClr val="FFFFFF"/>
                        </a:solidFill>
                        <a:effectLst/>
                        <a:latin typeface="Arial"/>
                        <a:ea typeface="Arial"/>
                      </a:endParaRPr>
                    </a:p>
                  </a:txBody>
                  <a:tcPr marL="63500" marR="63500" marT="63500" marB="63500"/>
                </a:tc>
              </a:tr>
            </a:tbl>
          </a:graphicData>
        </a:graphic>
      </p:graphicFrame>
      <p:sp>
        <p:nvSpPr>
          <p:cNvPr id="3" name="Google Shape;407;p39"/>
          <p:cNvSpPr txBox="1">
            <a:spLocks/>
          </p:cNvSpPr>
          <p:nvPr/>
        </p:nvSpPr>
        <p:spPr>
          <a:xfrm>
            <a:off x="2401534" y="243947"/>
            <a:ext cx="44605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err="1" smtClean="0">
                <a:solidFill>
                  <a:srgbClr val="FFFFFF"/>
                </a:solidFill>
              </a:rPr>
              <a:t>Bảng</a:t>
            </a:r>
            <a:r>
              <a:rPr lang="en-US" sz="3200" b="1" dirty="0" smtClean="0">
                <a:solidFill>
                  <a:srgbClr val="FFFFFF"/>
                </a:solidFill>
              </a:rPr>
              <a:t> </a:t>
            </a:r>
            <a:r>
              <a:rPr lang="en-US" sz="3200" b="1" dirty="0" err="1" smtClean="0">
                <a:solidFill>
                  <a:srgbClr val="FFFFFF"/>
                </a:solidFill>
              </a:rPr>
              <a:t>phân</a:t>
            </a:r>
            <a:r>
              <a:rPr lang="en-US" sz="3200" b="1" dirty="0" smtClean="0">
                <a:solidFill>
                  <a:srgbClr val="FFFFFF"/>
                </a:solidFill>
              </a:rPr>
              <a:t> </a:t>
            </a:r>
            <a:r>
              <a:rPr lang="en-US" sz="3200" b="1" dirty="0" err="1" smtClean="0">
                <a:solidFill>
                  <a:srgbClr val="FFFFFF"/>
                </a:solidFill>
              </a:rPr>
              <a:t>công</a:t>
            </a:r>
            <a:r>
              <a:rPr lang="en-US" sz="3200" b="1" dirty="0" smtClean="0">
                <a:solidFill>
                  <a:srgbClr val="FFFFFF"/>
                </a:solidFill>
              </a:rPr>
              <a:t> </a:t>
            </a:r>
            <a:endParaRPr lang="en-US" sz="3200" b="1" dirty="0">
              <a:solidFill>
                <a:srgbClr val="FFFFFF"/>
              </a:solidFill>
            </a:endParaRPr>
          </a:p>
        </p:txBody>
      </p:sp>
    </p:spTree>
    <p:extLst>
      <p:ext uri="{BB962C8B-B14F-4D97-AF65-F5344CB8AC3E}">
        <p14:creationId xmlns:p14="http://schemas.microsoft.com/office/powerpoint/2010/main" val="27931892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524000" y="742950"/>
            <a:ext cx="6172200" cy="3200400"/>
          </a:xfrm>
          <a:prstGeom prst="rect">
            <a:avLst/>
          </a:prstGeom>
        </p:spPr>
        <p:txBody>
          <a:bodyPr spcFirstLastPara="1" wrap="square" lIns="91425" tIns="91425" rIns="91425" bIns="91425" anchor="ctr" anchorCtr="0">
            <a:noAutofit/>
          </a:bodyPr>
          <a:lstStyle/>
          <a:p>
            <a:pPr lvl="0"/>
            <a:r>
              <a:rPr lang="en-US" dirty="0" smtClean="0"/>
              <a:t>THANK YOU </a:t>
            </a:r>
            <a:br>
              <a:rPr lang="en-US" dirty="0" smtClean="0"/>
            </a:br>
            <a:r>
              <a:rPr lang="en-US" dirty="0" smtClean="0"/>
              <a:t>FOR LISTENING</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32" name="Google Shape;405;p39"/>
          <p:cNvSpPr/>
          <p:nvPr/>
        </p:nvSpPr>
        <p:spPr>
          <a:xfrm>
            <a:off x="4671999" y="3287138"/>
            <a:ext cx="818100" cy="8181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6;p39"/>
          <p:cNvSpPr/>
          <p:nvPr/>
        </p:nvSpPr>
        <p:spPr>
          <a:xfrm>
            <a:off x="423496" y="1420740"/>
            <a:ext cx="847170" cy="838199"/>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8;p39"/>
          <p:cNvSpPr txBox="1">
            <a:spLocks noGrp="1"/>
          </p:cNvSpPr>
          <p:nvPr>
            <p:ph type="title"/>
          </p:nvPr>
        </p:nvSpPr>
        <p:spPr>
          <a:xfrm>
            <a:off x="1326613" y="1577251"/>
            <a:ext cx="3101500" cy="5251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j-lt"/>
              </a:rPr>
              <a:t>GIỚI THIỆU CHUNG</a:t>
            </a:r>
            <a:endParaRPr dirty="0">
              <a:latin typeface="+mj-lt"/>
            </a:endParaRPr>
          </a:p>
        </p:txBody>
      </p:sp>
      <p:sp>
        <p:nvSpPr>
          <p:cNvPr id="36" name="Google Shape;410;p39"/>
          <p:cNvSpPr txBox="1">
            <a:spLocks noGrp="1"/>
          </p:cNvSpPr>
          <p:nvPr>
            <p:ph type="title" idx="2"/>
          </p:nvPr>
        </p:nvSpPr>
        <p:spPr>
          <a:xfrm>
            <a:off x="1284521" y="3368293"/>
            <a:ext cx="344465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j-lt"/>
              </a:rPr>
              <a:t>TRIỂN KHAI MÔ HÌNH</a:t>
            </a:r>
            <a:endParaRPr dirty="0">
              <a:latin typeface="+mj-lt"/>
            </a:endParaRPr>
          </a:p>
        </p:txBody>
      </p:sp>
      <p:sp>
        <p:nvSpPr>
          <p:cNvPr id="38" name="Google Shape;412;p39"/>
          <p:cNvSpPr txBox="1">
            <a:spLocks noGrp="1"/>
          </p:cNvSpPr>
          <p:nvPr>
            <p:ph type="title" idx="4"/>
          </p:nvPr>
        </p:nvSpPr>
        <p:spPr>
          <a:xfrm>
            <a:off x="5446205" y="1420740"/>
            <a:ext cx="3483326" cy="65570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latin typeface="+mj-lt"/>
              </a:rPr>
              <a:t>THUẬT TOÁN</a:t>
            </a:r>
            <a:br>
              <a:rPr lang="en" dirty="0" smtClean="0">
                <a:latin typeface="+mj-lt"/>
              </a:rPr>
            </a:br>
            <a:r>
              <a:rPr lang="en" dirty="0" smtClean="0">
                <a:latin typeface="+mj-lt"/>
              </a:rPr>
              <a:t>FACE RECOGNITIONS</a:t>
            </a:r>
            <a:endParaRPr dirty="0">
              <a:latin typeface="+mj-lt"/>
            </a:endParaRPr>
          </a:p>
        </p:txBody>
      </p:sp>
      <p:sp>
        <p:nvSpPr>
          <p:cNvPr id="39" name="Google Shape;413;p39"/>
          <p:cNvSpPr txBox="1">
            <a:spLocks noGrp="1"/>
          </p:cNvSpPr>
          <p:nvPr>
            <p:ph type="subTitle" idx="5"/>
          </p:nvPr>
        </p:nvSpPr>
        <p:spPr>
          <a:xfrm>
            <a:off x="5525797" y="2269329"/>
            <a:ext cx="2631063" cy="778273"/>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 typeface="Wingdings" pitchFamily="2" charset="2"/>
              <a:buChar char="Ø"/>
            </a:pPr>
            <a:r>
              <a:rPr lang="en" sz="1600" dirty="0" smtClean="0">
                <a:latin typeface="+mj-lt"/>
              </a:rPr>
              <a:t>Giới thiệu thuật toán</a:t>
            </a:r>
          </a:p>
          <a:p>
            <a:pPr marL="342900" lvl="0" indent="-342900" algn="l" rtl="0">
              <a:spcBef>
                <a:spcPts val="0"/>
              </a:spcBef>
              <a:spcAft>
                <a:spcPts val="0"/>
              </a:spcAft>
              <a:buFont typeface="Wingdings" pitchFamily="2" charset="2"/>
              <a:buChar char="Ø"/>
            </a:pPr>
            <a:r>
              <a:rPr lang="en-US" sz="1600" dirty="0" smtClean="0">
                <a:latin typeface="+mj-lt"/>
              </a:rPr>
              <a:t>P</a:t>
            </a:r>
            <a:r>
              <a:rPr lang="en" sz="1600" dirty="0" smtClean="0">
                <a:latin typeface="+mj-lt"/>
              </a:rPr>
              <a:t>hân loại</a:t>
            </a:r>
          </a:p>
          <a:p>
            <a:pPr marL="342900" lvl="0" indent="-342900" algn="l" rtl="0">
              <a:spcBef>
                <a:spcPts val="0"/>
              </a:spcBef>
              <a:spcAft>
                <a:spcPts val="0"/>
              </a:spcAft>
              <a:buFont typeface="Wingdings" pitchFamily="2" charset="2"/>
              <a:buChar char="Ø"/>
            </a:pPr>
            <a:r>
              <a:rPr lang="en" sz="1600" dirty="0" smtClean="0">
                <a:latin typeface="+mj-lt"/>
              </a:rPr>
              <a:t>Luồng xử lý</a:t>
            </a:r>
            <a:endParaRPr sz="1600" dirty="0">
              <a:latin typeface="+mj-lt"/>
            </a:endParaRPr>
          </a:p>
        </p:txBody>
      </p:sp>
      <p:sp>
        <p:nvSpPr>
          <p:cNvPr id="40" name="Google Shape;414;p39"/>
          <p:cNvSpPr txBox="1">
            <a:spLocks noGrp="1"/>
          </p:cNvSpPr>
          <p:nvPr>
            <p:ph type="title" idx="6"/>
          </p:nvPr>
        </p:nvSpPr>
        <p:spPr>
          <a:xfrm>
            <a:off x="5654642" y="3413699"/>
            <a:ext cx="263106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j-lt"/>
              </a:rPr>
              <a:t>KẾT LUẬN</a:t>
            </a:r>
            <a:endParaRPr dirty="0">
              <a:latin typeface="+mj-lt"/>
            </a:endParaRPr>
          </a:p>
        </p:txBody>
      </p:sp>
      <p:sp>
        <p:nvSpPr>
          <p:cNvPr id="42" name="Google Shape;416;p39"/>
          <p:cNvSpPr txBox="1">
            <a:spLocks noGrp="1"/>
          </p:cNvSpPr>
          <p:nvPr>
            <p:ph type="title" idx="8"/>
          </p:nvPr>
        </p:nvSpPr>
        <p:spPr>
          <a:xfrm>
            <a:off x="380264" y="1544121"/>
            <a:ext cx="890402" cy="6514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01</a:t>
            </a:r>
            <a:endParaRPr sz="3600" dirty="0"/>
          </a:p>
        </p:txBody>
      </p:sp>
      <p:grpSp>
        <p:nvGrpSpPr>
          <p:cNvPr id="48" name="Google Shape;431;p39"/>
          <p:cNvGrpSpPr/>
          <p:nvPr/>
        </p:nvGrpSpPr>
        <p:grpSpPr>
          <a:xfrm>
            <a:off x="3770205" y="1123950"/>
            <a:ext cx="1519517" cy="63948"/>
            <a:chOff x="3779200" y="1371600"/>
            <a:chExt cx="1992600" cy="109500"/>
          </a:xfrm>
        </p:grpSpPr>
        <p:sp>
          <p:nvSpPr>
            <p:cNvPr id="49" name="Google Shape;432;p3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3;p3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4;p3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5;p3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6;p3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7;p3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07;p39"/>
          <p:cNvSpPr txBox="1">
            <a:spLocks/>
          </p:cNvSpPr>
          <p:nvPr/>
        </p:nvSpPr>
        <p:spPr>
          <a:xfrm>
            <a:off x="2401534" y="243947"/>
            <a:ext cx="44605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err="1" smtClean="0">
                <a:solidFill>
                  <a:srgbClr val="FFFFFF"/>
                </a:solidFill>
              </a:rPr>
              <a:t>MỤC</a:t>
            </a:r>
            <a:r>
              <a:rPr lang="en-US" sz="3200" b="1" dirty="0" smtClean="0">
                <a:solidFill>
                  <a:srgbClr val="FFFFFF"/>
                </a:solidFill>
              </a:rPr>
              <a:t> </a:t>
            </a:r>
            <a:r>
              <a:rPr lang="en-US" sz="3200" b="1" dirty="0" err="1" smtClean="0">
                <a:solidFill>
                  <a:srgbClr val="FFFFFF"/>
                </a:solidFill>
              </a:rPr>
              <a:t>LỤC</a:t>
            </a:r>
            <a:endParaRPr lang="en-US" sz="3200" b="1" dirty="0">
              <a:solidFill>
                <a:srgbClr val="FFFFFF"/>
              </a:solidFill>
            </a:endParaRPr>
          </a:p>
        </p:txBody>
      </p:sp>
      <p:sp>
        <p:nvSpPr>
          <p:cNvPr id="58" name="Google Shape;406;p39"/>
          <p:cNvSpPr/>
          <p:nvPr/>
        </p:nvSpPr>
        <p:spPr>
          <a:xfrm>
            <a:off x="437351" y="3296176"/>
            <a:ext cx="847170" cy="838199"/>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6;p39"/>
          <p:cNvSpPr txBox="1">
            <a:spLocks/>
          </p:cNvSpPr>
          <p:nvPr/>
        </p:nvSpPr>
        <p:spPr>
          <a:xfrm>
            <a:off x="500207" y="3458064"/>
            <a:ext cx="728385" cy="5829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algn="ctr"/>
            <a:r>
              <a:rPr lang="en" sz="3600" dirty="0" smtClean="0"/>
              <a:t>03</a:t>
            </a:r>
            <a:endParaRPr lang="en" sz="3600" dirty="0"/>
          </a:p>
        </p:txBody>
      </p:sp>
      <p:sp>
        <p:nvSpPr>
          <p:cNvPr id="63" name="Google Shape;406;p39"/>
          <p:cNvSpPr/>
          <p:nvPr/>
        </p:nvSpPr>
        <p:spPr>
          <a:xfrm>
            <a:off x="4599034" y="1394763"/>
            <a:ext cx="847170" cy="838199"/>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16;p39"/>
          <p:cNvSpPr txBox="1">
            <a:spLocks noGrp="1"/>
          </p:cNvSpPr>
          <p:nvPr>
            <p:ph type="title" idx="8"/>
          </p:nvPr>
        </p:nvSpPr>
        <p:spPr>
          <a:xfrm>
            <a:off x="4555802" y="1518144"/>
            <a:ext cx="890402" cy="6514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02</a:t>
            </a:r>
            <a:endParaRPr sz="3600" dirty="0"/>
          </a:p>
        </p:txBody>
      </p:sp>
      <p:sp>
        <p:nvSpPr>
          <p:cNvPr id="66" name="Google Shape;406;p39"/>
          <p:cNvSpPr/>
          <p:nvPr/>
        </p:nvSpPr>
        <p:spPr>
          <a:xfrm>
            <a:off x="4954989" y="3117214"/>
            <a:ext cx="847170" cy="838199"/>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6;p39"/>
          <p:cNvSpPr txBox="1">
            <a:spLocks noGrp="1"/>
          </p:cNvSpPr>
          <p:nvPr>
            <p:ph type="title" idx="8"/>
          </p:nvPr>
        </p:nvSpPr>
        <p:spPr>
          <a:xfrm>
            <a:off x="4718588" y="3414768"/>
            <a:ext cx="724921" cy="5266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t>04</a:t>
            </a:r>
            <a:endParaRPr sz="3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latin typeface="+mj-lt"/>
              </a:rPr>
              <a:t>GIỚI THIỆU CHUNG</a:t>
            </a:r>
            <a:endParaRPr dirty="0">
              <a:latin typeface="+mj-lt"/>
            </a:endParaRPr>
          </a:p>
        </p:txBody>
      </p:sp>
      <p:sp>
        <p:nvSpPr>
          <p:cNvPr id="176" name="Google Shape;176;p30"/>
          <p:cNvSpPr txBox="1">
            <a:spLocks noGrp="1"/>
          </p:cNvSpPr>
          <p:nvPr>
            <p:ph type="title" idx="2"/>
          </p:nvPr>
        </p:nvSpPr>
        <p:spPr>
          <a:xfrm>
            <a:off x="5486400" y="971550"/>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304800" y="742950"/>
            <a:ext cx="4419600" cy="3886200"/>
          </a:xfrm>
          <a:prstGeom prst="rect">
            <a:avLst/>
          </a:prstGeom>
          <a:solidFill>
            <a:schemeClr val="tx1">
              <a:lumMod val="90000"/>
              <a:lumOff val="10000"/>
            </a:schemeClr>
          </a:solidFill>
        </p:spPr>
        <p:txBody>
          <a:bodyPr spcFirstLastPara="1" wrap="square" lIns="91425" tIns="91425" rIns="91425" bIns="91425" anchor="ctr" anchorCtr="0">
            <a:noAutofit/>
          </a:bodyPr>
          <a:lstStyle/>
          <a:p>
            <a:pPr marL="285750" lvl="0" indent="-285750" algn="l">
              <a:buFontTx/>
              <a:buChar char="-"/>
            </a:pPr>
            <a:r>
              <a:rPr lang="en-US" sz="1600" dirty="0" err="1" smtClean="0">
                <a:latin typeface="+mj-lt"/>
              </a:rPr>
              <a:t>Là</a:t>
            </a:r>
            <a:r>
              <a:rPr lang="en-US" sz="1600" dirty="0" smtClean="0">
                <a:latin typeface="+mj-lt"/>
              </a:rPr>
              <a:t> </a:t>
            </a:r>
            <a:r>
              <a:rPr lang="en-US" sz="1600" dirty="0" err="1" smtClean="0">
                <a:latin typeface="+mj-lt"/>
              </a:rPr>
              <a:t>một</a:t>
            </a:r>
            <a:r>
              <a:rPr lang="en-US" sz="1600" dirty="0" smtClean="0">
                <a:latin typeface="+mj-lt"/>
              </a:rPr>
              <a:t> </a:t>
            </a:r>
            <a:r>
              <a:rPr lang="en-US" sz="1600" dirty="0" err="1">
                <a:latin typeface="+mj-lt"/>
              </a:rPr>
              <a:t>công</a:t>
            </a:r>
            <a:r>
              <a:rPr lang="en-US" sz="1600" dirty="0">
                <a:latin typeface="+mj-lt"/>
              </a:rPr>
              <a:t> </a:t>
            </a:r>
            <a:r>
              <a:rPr lang="en-US" sz="1600" dirty="0" err="1">
                <a:latin typeface="+mj-lt"/>
              </a:rPr>
              <a:t>nghệ</a:t>
            </a:r>
            <a:r>
              <a:rPr lang="en-US" sz="1600" dirty="0">
                <a:latin typeface="+mj-lt"/>
              </a:rPr>
              <a:t> </a:t>
            </a:r>
            <a:r>
              <a:rPr lang="en-US" sz="1600" dirty="0" err="1">
                <a:latin typeface="+mj-lt"/>
              </a:rPr>
              <a:t>đang</a:t>
            </a:r>
            <a:r>
              <a:rPr lang="en-US" sz="1600" dirty="0">
                <a:latin typeface="+mj-lt"/>
              </a:rPr>
              <a:t> </a:t>
            </a:r>
            <a:r>
              <a:rPr lang="en-US" sz="1600" dirty="0" err="1">
                <a:latin typeface="+mj-lt"/>
              </a:rPr>
              <a:t>được</a:t>
            </a:r>
            <a:r>
              <a:rPr lang="en-US" sz="1600" dirty="0">
                <a:latin typeface="+mj-lt"/>
              </a:rPr>
              <a:t> </a:t>
            </a:r>
            <a:r>
              <a:rPr lang="en-US" sz="1600" dirty="0" err="1">
                <a:latin typeface="+mj-lt"/>
              </a:rPr>
              <a:t>sử</a:t>
            </a:r>
            <a:r>
              <a:rPr lang="en-US" sz="1600" dirty="0">
                <a:latin typeface="+mj-lt"/>
              </a:rPr>
              <a:t> </a:t>
            </a:r>
            <a:r>
              <a:rPr lang="en-US" sz="1600" dirty="0" err="1">
                <a:latin typeface="+mj-lt"/>
              </a:rPr>
              <a:t>dụng</a:t>
            </a:r>
            <a:r>
              <a:rPr lang="en-US" sz="1600" dirty="0">
                <a:latin typeface="+mj-lt"/>
              </a:rPr>
              <a:t> </a:t>
            </a:r>
            <a:r>
              <a:rPr lang="en-US" sz="1600" dirty="0" err="1">
                <a:latin typeface="+mj-lt"/>
              </a:rPr>
              <a:t>khá</a:t>
            </a:r>
            <a:r>
              <a:rPr lang="en-US" sz="1600" dirty="0">
                <a:latin typeface="+mj-lt"/>
              </a:rPr>
              <a:t> </a:t>
            </a:r>
            <a:r>
              <a:rPr lang="en-US" sz="1600" dirty="0" err="1">
                <a:latin typeface="+mj-lt"/>
              </a:rPr>
              <a:t>phổ</a:t>
            </a:r>
            <a:r>
              <a:rPr lang="en-US" sz="1600" dirty="0">
                <a:latin typeface="+mj-lt"/>
              </a:rPr>
              <a:t> </a:t>
            </a:r>
            <a:r>
              <a:rPr lang="en-US" sz="1600" dirty="0" err="1">
                <a:latin typeface="+mj-lt"/>
              </a:rPr>
              <a:t>biến</a:t>
            </a:r>
            <a:r>
              <a:rPr lang="en-US" sz="1600" dirty="0">
                <a:latin typeface="+mj-lt"/>
              </a:rPr>
              <a:t> </a:t>
            </a:r>
            <a:r>
              <a:rPr lang="en-US" sz="1600" dirty="0" err="1">
                <a:latin typeface="+mj-lt"/>
              </a:rPr>
              <a:t>tại</a:t>
            </a:r>
            <a:r>
              <a:rPr lang="en-US" sz="1600" dirty="0">
                <a:latin typeface="+mj-lt"/>
              </a:rPr>
              <a:t> </a:t>
            </a:r>
            <a:r>
              <a:rPr lang="en-US" sz="1600" dirty="0" err="1">
                <a:latin typeface="+mj-lt"/>
              </a:rPr>
              <a:t>các</a:t>
            </a:r>
            <a:r>
              <a:rPr lang="en-US" sz="1600" dirty="0">
                <a:latin typeface="+mj-lt"/>
              </a:rPr>
              <a:t> </a:t>
            </a:r>
            <a:r>
              <a:rPr lang="en-US" sz="1600" dirty="0" err="1">
                <a:latin typeface="+mj-lt"/>
              </a:rPr>
              <a:t>quốc</a:t>
            </a:r>
            <a:r>
              <a:rPr lang="en-US" sz="1600" dirty="0">
                <a:latin typeface="+mj-lt"/>
              </a:rPr>
              <a:t> </a:t>
            </a:r>
            <a:r>
              <a:rPr lang="en-US" sz="1600" dirty="0" err="1">
                <a:latin typeface="+mj-lt"/>
              </a:rPr>
              <a:t>gia</a:t>
            </a:r>
            <a:r>
              <a:rPr lang="en-US" sz="1600" dirty="0">
                <a:latin typeface="+mj-lt"/>
              </a:rPr>
              <a:t> </a:t>
            </a:r>
            <a:r>
              <a:rPr lang="en-US" sz="1600" dirty="0" err="1">
                <a:latin typeface="+mj-lt"/>
              </a:rPr>
              <a:t>phát</a:t>
            </a:r>
            <a:r>
              <a:rPr lang="en-US" sz="1600" dirty="0">
                <a:latin typeface="+mj-lt"/>
              </a:rPr>
              <a:t> </a:t>
            </a:r>
            <a:r>
              <a:rPr lang="en-US" sz="1600" dirty="0" err="1" smtClean="0">
                <a:latin typeface="+mj-lt"/>
              </a:rPr>
              <a:t>triển</a:t>
            </a:r>
            <a:endParaRPr lang="en-US" sz="1600" dirty="0">
              <a:latin typeface="+mj-lt"/>
            </a:endParaRPr>
          </a:p>
          <a:p>
            <a:pPr marL="0" lvl="0" indent="0" algn="l"/>
            <a:endParaRPr lang="en-US" sz="1600" dirty="0" smtClean="0">
              <a:latin typeface="+mj-lt"/>
            </a:endParaRPr>
          </a:p>
          <a:p>
            <a:pPr marL="285750" lvl="0" indent="-285750" algn="l">
              <a:buFontTx/>
              <a:buChar char="-"/>
            </a:pPr>
            <a:r>
              <a:rPr lang="en-US" sz="1600" dirty="0" err="1" smtClean="0">
                <a:latin typeface="+mj-lt"/>
              </a:rPr>
              <a:t>Là</a:t>
            </a:r>
            <a:r>
              <a:rPr lang="en-US" sz="1600" dirty="0" smtClean="0">
                <a:latin typeface="+mj-lt"/>
              </a:rPr>
              <a:t> </a:t>
            </a:r>
            <a:r>
              <a:rPr lang="en-US" sz="1600" dirty="0" err="1" smtClean="0">
                <a:latin typeface="+mj-lt"/>
              </a:rPr>
              <a:t>một</a:t>
            </a:r>
            <a:r>
              <a:rPr lang="en-US" sz="1600" dirty="0" smtClean="0">
                <a:latin typeface="+mj-lt"/>
              </a:rPr>
              <a:t> </a:t>
            </a:r>
            <a:r>
              <a:rPr lang="en-US" sz="1600" dirty="0" err="1">
                <a:latin typeface="+mj-lt"/>
              </a:rPr>
              <a:t>phương</a:t>
            </a:r>
            <a:r>
              <a:rPr lang="en-US" sz="1600" dirty="0">
                <a:latin typeface="+mj-lt"/>
              </a:rPr>
              <a:t> </a:t>
            </a:r>
            <a:r>
              <a:rPr lang="en-US" sz="1600" dirty="0" err="1">
                <a:latin typeface="+mj-lt"/>
              </a:rPr>
              <a:t>pháp</a:t>
            </a:r>
            <a:r>
              <a:rPr lang="en-US" sz="1600" dirty="0">
                <a:latin typeface="+mj-lt"/>
              </a:rPr>
              <a:t> </a:t>
            </a:r>
            <a:r>
              <a:rPr lang="en-US" sz="1600" dirty="0" err="1">
                <a:latin typeface="+mj-lt"/>
              </a:rPr>
              <a:t>xác</a:t>
            </a:r>
            <a:r>
              <a:rPr lang="en-US" sz="1600" dirty="0">
                <a:latin typeface="+mj-lt"/>
              </a:rPr>
              <a:t> minh </a:t>
            </a:r>
            <a:r>
              <a:rPr lang="en-US" sz="1600" dirty="0" err="1">
                <a:latin typeface="+mj-lt"/>
              </a:rPr>
              <a:t>độc</a:t>
            </a:r>
            <a:r>
              <a:rPr lang="en-US" sz="1600" dirty="0">
                <a:latin typeface="+mj-lt"/>
              </a:rPr>
              <a:t> </a:t>
            </a:r>
            <a:r>
              <a:rPr lang="en-US" sz="1600" dirty="0" err="1">
                <a:latin typeface="+mj-lt"/>
              </a:rPr>
              <a:t>đáo</a:t>
            </a:r>
            <a:r>
              <a:rPr lang="en-US" sz="1600" dirty="0">
                <a:latin typeface="+mj-lt"/>
              </a:rPr>
              <a:t> </a:t>
            </a:r>
            <a:r>
              <a:rPr lang="en-US" sz="1600" dirty="0" err="1">
                <a:latin typeface="+mj-lt"/>
              </a:rPr>
              <a:t>khi</a:t>
            </a:r>
            <a:r>
              <a:rPr lang="en-US" sz="1600" dirty="0">
                <a:latin typeface="+mj-lt"/>
              </a:rPr>
              <a:t> </a:t>
            </a:r>
            <a:r>
              <a:rPr lang="en-US" sz="1600" dirty="0" err="1">
                <a:latin typeface="+mj-lt"/>
              </a:rPr>
              <a:t>thiết</a:t>
            </a:r>
            <a:r>
              <a:rPr lang="en-US" sz="1600" dirty="0">
                <a:latin typeface="+mj-lt"/>
              </a:rPr>
              <a:t> </a:t>
            </a:r>
            <a:r>
              <a:rPr lang="en-US" sz="1600" dirty="0" err="1">
                <a:latin typeface="+mj-lt"/>
              </a:rPr>
              <a:t>bị</a:t>
            </a:r>
            <a:r>
              <a:rPr lang="en-US" sz="1600" dirty="0">
                <a:latin typeface="+mj-lt"/>
              </a:rPr>
              <a:t> </a:t>
            </a:r>
            <a:r>
              <a:rPr lang="en-US" sz="1600" dirty="0" err="1">
                <a:latin typeface="+mj-lt"/>
              </a:rPr>
              <a:t>sẽ</a:t>
            </a:r>
            <a:r>
              <a:rPr lang="en-US" sz="1600" dirty="0">
                <a:latin typeface="+mj-lt"/>
              </a:rPr>
              <a:t> </a:t>
            </a:r>
            <a:r>
              <a:rPr lang="en-US" sz="1600" dirty="0" err="1">
                <a:latin typeface="+mj-lt"/>
              </a:rPr>
              <a:t>dựa</a:t>
            </a:r>
            <a:r>
              <a:rPr lang="en-US" sz="1600" dirty="0">
                <a:latin typeface="+mj-lt"/>
              </a:rPr>
              <a:t> </a:t>
            </a:r>
            <a:r>
              <a:rPr lang="en-US" sz="1600" dirty="0" err="1">
                <a:latin typeface="+mj-lt"/>
              </a:rPr>
              <a:t>vào</a:t>
            </a:r>
            <a:r>
              <a:rPr lang="en-US" sz="1600" dirty="0">
                <a:latin typeface="+mj-lt"/>
              </a:rPr>
              <a:t> </a:t>
            </a:r>
            <a:r>
              <a:rPr lang="en-US" sz="1600" dirty="0" err="1">
                <a:latin typeface="+mj-lt"/>
              </a:rPr>
              <a:t>những</a:t>
            </a:r>
            <a:r>
              <a:rPr lang="en-US" sz="1600" dirty="0">
                <a:latin typeface="+mj-lt"/>
              </a:rPr>
              <a:t> </a:t>
            </a:r>
            <a:r>
              <a:rPr lang="en-US" sz="1600" dirty="0" err="1">
                <a:latin typeface="+mj-lt"/>
              </a:rPr>
              <a:t>điểm</a:t>
            </a:r>
            <a:r>
              <a:rPr lang="en-US" sz="1600" dirty="0">
                <a:latin typeface="+mj-lt"/>
              </a:rPr>
              <a:t> </a:t>
            </a:r>
            <a:r>
              <a:rPr lang="en-US" sz="1600" dirty="0" err="1">
                <a:latin typeface="+mj-lt"/>
              </a:rPr>
              <a:t>khác</a:t>
            </a:r>
            <a:r>
              <a:rPr lang="en-US" sz="1600" dirty="0">
                <a:latin typeface="+mj-lt"/>
              </a:rPr>
              <a:t> </a:t>
            </a:r>
            <a:r>
              <a:rPr lang="en-US" sz="1600" dirty="0" err="1">
                <a:latin typeface="+mj-lt"/>
              </a:rPr>
              <a:t>nhau</a:t>
            </a:r>
            <a:r>
              <a:rPr lang="en-US" sz="1600" dirty="0">
                <a:latin typeface="+mj-lt"/>
              </a:rPr>
              <a:t> </a:t>
            </a:r>
            <a:r>
              <a:rPr lang="en-US" sz="1600" dirty="0" err="1">
                <a:latin typeface="+mj-lt"/>
              </a:rPr>
              <a:t>tiêu</a:t>
            </a:r>
            <a:r>
              <a:rPr lang="en-US" sz="1600" dirty="0">
                <a:latin typeface="+mj-lt"/>
              </a:rPr>
              <a:t> </a:t>
            </a:r>
            <a:r>
              <a:rPr lang="en-US" sz="1600" dirty="0" err="1">
                <a:latin typeface="+mj-lt"/>
              </a:rPr>
              <a:t>biểu</a:t>
            </a:r>
            <a:r>
              <a:rPr lang="en-US" sz="1600" dirty="0">
                <a:latin typeface="+mj-lt"/>
              </a:rPr>
              <a:t> </a:t>
            </a:r>
            <a:r>
              <a:rPr lang="en-US" sz="1600" dirty="0" err="1">
                <a:latin typeface="+mj-lt"/>
              </a:rPr>
              <a:t>nhất</a:t>
            </a:r>
            <a:r>
              <a:rPr lang="en-US" sz="1600" dirty="0">
                <a:latin typeface="+mj-lt"/>
              </a:rPr>
              <a:t> </a:t>
            </a:r>
            <a:r>
              <a:rPr lang="en-US" sz="1600" dirty="0" err="1">
                <a:latin typeface="+mj-lt"/>
              </a:rPr>
              <a:t>trên</a:t>
            </a:r>
            <a:r>
              <a:rPr lang="en-US" sz="1600" dirty="0">
                <a:latin typeface="+mj-lt"/>
              </a:rPr>
              <a:t> </a:t>
            </a:r>
            <a:r>
              <a:rPr lang="en-US" sz="1600" dirty="0" err="1">
                <a:latin typeface="+mj-lt"/>
              </a:rPr>
              <a:t>khuôn</a:t>
            </a:r>
            <a:r>
              <a:rPr lang="en-US" sz="1600" dirty="0">
                <a:latin typeface="+mj-lt"/>
              </a:rPr>
              <a:t> </a:t>
            </a:r>
            <a:r>
              <a:rPr lang="en-US" sz="1600" dirty="0" err="1">
                <a:latin typeface="+mj-lt"/>
              </a:rPr>
              <a:t>mặt</a:t>
            </a:r>
            <a:r>
              <a:rPr lang="en-US" sz="1600" dirty="0">
                <a:latin typeface="+mj-lt"/>
              </a:rPr>
              <a:t> </a:t>
            </a:r>
            <a:r>
              <a:rPr lang="en-US" sz="1600" dirty="0" err="1">
                <a:latin typeface="+mj-lt"/>
              </a:rPr>
              <a:t>của</a:t>
            </a:r>
            <a:r>
              <a:rPr lang="en-US" sz="1600" dirty="0">
                <a:latin typeface="+mj-lt"/>
              </a:rPr>
              <a:t> </a:t>
            </a:r>
            <a:r>
              <a:rPr lang="en-US" sz="1600" dirty="0" err="1">
                <a:latin typeface="+mj-lt"/>
              </a:rPr>
              <a:t>một</a:t>
            </a:r>
            <a:r>
              <a:rPr lang="en-US" sz="1600" dirty="0">
                <a:latin typeface="+mj-lt"/>
              </a:rPr>
              <a:t> </a:t>
            </a:r>
            <a:r>
              <a:rPr lang="en-US" sz="1600" dirty="0" err="1">
                <a:latin typeface="+mj-lt"/>
              </a:rPr>
              <a:t>người</a:t>
            </a:r>
            <a:r>
              <a:rPr lang="en-US" sz="1600" dirty="0">
                <a:latin typeface="+mj-lt"/>
              </a:rPr>
              <a:t> </a:t>
            </a:r>
            <a:r>
              <a:rPr lang="en-US" sz="1600" dirty="0" err="1">
                <a:latin typeface="+mj-lt"/>
              </a:rPr>
              <a:t>để</a:t>
            </a:r>
            <a:r>
              <a:rPr lang="en-US" sz="1600" dirty="0">
                <a:latin typeface="+mj-lt"/>
              </a:rPr>
              <a:t> </a:t>
            </a:r>
            <a:r>
              <a:rPr lang="en-US" sz="1600" dirty="0" err="1">
                <a:latin typeface="+mj-lt"/>
              </a:rPr>
              <a:t>tiến</a:t>
            </a:r>
            <a:r>
              <a:rPr lang="en-US" sz="1600" dirty="0">
                <a:latin typeface="+mj-lt"/>
              </a:rPr>
              <a:t> </a:t>
            </a:r>
            <a:r>
              <a:rPr lang="en-US" sz="1600" dirty="0" err="1">
                <a:latin typeface="+mj-lt"/>
              </a:rPr>
              <a:t>hành</a:t>
            </a:r>
            <a:r>
              <a:rPr lang="en-US" sz="1600" dirty="0">
                <a:latin typeface="+mj-lt"/>
              </a:rPr>
              <a:t> </a:t>
            </a:r>
            <a:r>
              <a:rPr lang="en-US" sz="1600" dirty="0" err="1">
                <a:latin typeface="+mj-lt"/>
              </a:rPr>
              <a:t>phân</a:t>
            </a:r>
            <a:r>
              <a:rPr lang="en-US" sz="1600" dirty="0">
                <a:latin typeface="+mj-lt"/>
              </a:rPr>
              <a:t> </a:t>
            </a:r>
            <a:r>
              <a:rPr lang="en-US" sz="1600" dirty="0" err="1">
                <a:latin typeface="+mj-lt"/>
              </a:rPr>
              <a:t>biệt</a:t>
            </a:r>
            <a:r>
              <a:rPr lang="en-US" sz="1600" dirty="0">
                <a:latin typeface="+mj-lt"/>
              </a:rPr>
              <a:t> </a:t>
            </a:r>
            <a:r>
              <a:rPr lang="en-US" sz="1600" dirty="0" err="1">
                <a:latin typeface="+mj-lt"/>
              </a:rPr>
              <a:t>giữangười</a:t>
            </a:r>
            <a:r>
              <a:rPr lang="en-US" sz="1600" dirty="0">
                <a:latin typeface="+mj-lt"/>
              </a:rPr>
              <a:t> </a:t>
            </a:r>
            <a:r>
              <a:rPr lang="en-US" sz="1600" dirty="0" err="1">
                <a:latin typeface="+mj-lt"/>
              </a:rPr>
              <a:t>này</a:t>
            </a:r>
            <a:r>
              <a:rPr lang="en-US" sz="1600" dirty="0">
                <a:latin typeface="+mj-lt"/>
              </a:rPr>
              <a:t> </a:t>
            </a:r>
            <a:r>
              <a:rPr lang="en-US" sz="1600" dirty="0" err="1">
                <a:latin typeface="+mj-lt"/>
              </a:rPr>
              <a:t>với</a:t>
            </a:r>
            <a:r>
              <a:rPr lang="en-US" sz="1600" dirty="0">
                <a:latin typeface="+mj-lt"/>
              </a:rPr>
              <a:t> </a:t>
            </a:r>
            <a:r>
              <a:rPr lang="en-US" sz="1600" dirty="0" err="1">
                <a:latin typeface="+mj-lt"/>
              </a:rPr>
              <a:t>người</a:t>
            </a:r>
            <a:r>
              <a:rPr lang="en-US" sz="1600" dirty="0">
                <a:latin typeface="+mj-lt"/>
              </a:rPr>
              <a:t> </a:t>
            </a:r>
            <a:r>
              <a:rPr lang="en-US" sz="1600" dirty="0" err="1" smtClean="0">
                <a:latin typeface="+mj-lt"/>
              </a:rPr>
              <a:t>khác</a:t>
            </a:r>
            <a:r>
              <a:rPr lang="en-US" sz="1600" dirty="0" smtClean="0">
                <a:latin typeface="+mj-lt"/>
              </a:rPr>
              <a:t>.</a:t>
            </a:r>
          </a:p>
          <a:p>
            <a:pPr marL="0" lvl="0" indent="0" algn="l"/>
            <a:endParaRPr lang="en-US" sz="1600" dirty="0" smtClean="0">
              <a:latin typeface="+mj-lt"/>
            </a:endParaRPr>
          </a:p>
          <a:p>
            <a:pPr marL="285750" lvl="0" indent="-285750" algn="l">
              <a:buFontTx/>
              <a:buChar char="-"/>
            </a:pPr>
            <a:r>
              <a:rPr lang="en-US" sz="1600" dirty="0" err="1">
                <a:latin typeface="+mj-lt"/>
              </a:rPr>
              <a:t>N</a:t>
            </a:r>
            <a:r>
              <a:rPr lang="en-US" sz="1600" dirty="0" err="1" smtClean="0">
                <a:latin typeface="+mj-lt"/>
              </a:rPr>
              <a:t>goài</a:t>
            </a:r>
            <a:r>
              <a:rPr lang="en-US" sz="1600" dirty="0" smtClean="0">
                <a:latin typeface="+mj-lt"/>
              </a:rPr>
              <a:t> </a:t>
            </a:r>
            <a:r>
              <a:rPr lang="en-US" sz="1600" dirty="0" err="1">
                <a:latin typeface="+mj-lt"/>
              </a:rPr>
              <a:t>được</a:t>
            </a:r>
            <a:r>
              <a:rPr lang="en-US" sz="1600" dirty="0">
                <a:latin typeface="+mj-lt"/>
              </a:rPr>
              <a:t> </a:t>
            </a:r>
            <a:r>
              <a:rPr lang="en-US" sz="1600" dirty="0" err="1">
                <a:latin typeface="+mj-lt"/>
              </a:rPr>
              <a:t>ứng</a:t>
            </a:r>
            <a:r>
              <a:rPr lang="en-US" sz="1600" dirty="0">
                <a:latin typeface="+mj-lt"/>
              </a:rPr>
              <a:t> </a:t>
            </a:r>
            <a:r>
              <a:rPr lang="en-US" sz="1600" dirty="0" err="1">
                <a:latin typeface="+mj-lt"/>
              </a:rPr>
              <a:t>dụng</a:t>
            </a:r>
            <a:r>
              <a:rPr lang="en-US" sz="1600" dirty="0">
                <a:latin typeface="+mj-lt"/>
              </a:rPr>
              <a:t> </a:t>
            </a:r>
            <a:r>
              <a:rPr lang="en-US" sz="1600" dirty="0" err="1">
                <a:latin typeface="+mj-lt"/>
              </a:rPr>
              <a:t>trong</a:t>
            </a:r>
            <a:r>
              <a:rPr lang="en-US" sz="1600" dirty="0">
                <a:latin typeface="+mj-lt"/>
              </a:rPr>
              <a:t> </a:t>
            </a:r>
            <a:r>
              <a:rPr lang="en-US" sz="1600" dirty="0" err="1">
                <a:latin typeface="+mj-lt"/>
              </a:rPr>
              <a:t>việc</a:t>
            </a:r>
            <a:r>
              <a:rPr lang="en-US" sz="1600" dirty="0">
                <a:latin typeface="+mj-lt"/>
              </a:rPr>
              <a:t> </a:t>
            </a:r>
            <a:r>
              <a:rPr lang="en-US" sz="1600" dirty="0" err="1">
                <a:latin typeface="+mj-lt"/>
              </a:rPr>
              <a:t>quản</a:t>
            </a:r>
            <a:r>
              <a:rPr lang="en-US" sz="1600" dirty="0">
                <a:latin typeface="+mj-lt"/>
              </a:rPr>
              <a:t> </a:t>
            </a:r>
            <a:r>
              <a:rPr lang="en-US" sz="1600" dirty="0" err="1">
                <a:latin typeface="+mj-lt"/>
              </a:rPr>
              <a:t>lý</a:t>
            </a:r>
            <a:r>
              <a:rPr lang="en-US" sz="1600" dirty="0">
                <a:latin typeface="+mj-lt"/>
              </a:rPr>
              <a:t> </a:t>
            </a:r>
            <a:r>
              <a:rPr lang="en-US" sz="1600" dirty="0" err="1">
                <a:latin typeface="+mj-lt"/>
              </a:rPr>
              <a:t>nhân</a:t>
            </a:r>
            <a:r>
              <a:rPr lang="en-US" sz="1600" dirty="0">
                <a:latin typeface="+mj-lt"/>
              </a:rPr>
              <a:t> </a:t>
            </a:r>
            <a:r>
              <a:rPr lang="en-US" sz="1600" dirty="0" err="1">
                <a:latin typeface="+mj-lt"/>
              </a:rPr>
              <a:t>sự</a:t>
            </a:r>
            <a:r>
              <a:rPr lang="en-US" sz="1600" dirty="0">
                <a:latin typeface="+mj-lt"/>
              </a:rPr>
              <a:t> </a:t>
            </a:r>
            <a:r>
              <a:rPr lang="en-US" sz="1600" dirty="0" err="1">
                <a:latin typeface="+mj-lt"/>
              </a:rPr>
              <a:t>ra</a:t>
            </a:r>
            <a:r>
              <a:rPr lang="en-US" sz="1600" dirty="0">
                <a:latin typeface="+mj-lt"/>
              </a:rPr>
              <a:t> </a:t>
            </a:r>
            <a:r>
              <a:rPr lang="en-US" sz="1600" dirty="0" err="1">
                <a:latin typeface="+mj-lt"/>
              </a:rPr>
              <a:t>thì</a:t>
            </a:r>
            <a:r>
              <a:rPr lang="en-US" sz="1600" dirty="0">
                <a:latin typeface="+mj-lt"/>
              </a:rPr>
              <a:t> </a:t>
            </a:r>
            <a:r>
              <a:rPr lang="en-US" sz="1600" dirty="0" err="1">
                <a:latin typeface="+mj-lt"/>
              </a:rPr>
              <a:t>nó</a:t>
            </a:r>
            <a:r>
              <a:rPr lang="en-US" sz="1600" dirty="0">
                <a:latin typeface="+mj-lt"/>
              </a:rPr>
              <a:t> </a:t>
            </a:r>
            <a:r>
              <a:rPr lang="en-US" sz="1600" dirty="0" err="1">
                <a:latin typeface="+mj-lt"/>
              </a:rPr>
              <a:t>còn</a:t>
            </a:r>
            <a:r>
              <a:rPr lang="en-US" sz="1600" dirty="0">
                <a:latin typeface="+mj-lt"/>
              </a:rPr>
              <a:t> </a:t>
            </a:r>
            <a:r>
              <a:rPr lang="en-US" sz="1600" dirty="0" err="1">
                <a:latin typeface="+mj-lt"/>
              </a:rPr>
              <a:t>là</a:t>
            </a:r>
            <a:r>
              <a:rPr lang="en-US" sz="1600" dirty="0">
                <a:latin typeface="+mj-lt"/>
              </a:rPr>
              <a:t> </a:t>
            </a:r>
            <a:r>
              <a:rPr lang="en-US" sz="1600" dirty="0" err="1">
                <a:latin typeface="+mj-lt"/>
              </a:rPr>
              <a:t>sự</a:t>
            </a:r>
            <a:r>
              <a:rPr lang="en-US" sz="1600" dirty="0">
                <a:latin typeface="+mj-lt"/>
              </a:rPr>
              <a:t> </a:t>
            </a:r>
            <a:r>
              <a:rPr lang="en-US" sz="1600" dirty="0" err="1">
                <a:latin typeface="+mj-lt"/>
              </a:rPr>
              <a:t>lựa</a:t>
            </a:r>
            <a:r>
              <a:rPr lang="en-US" sz="1600" dirty="0">
                <a:latin typeface="+mj-lt"/>
              </a:rPr>
              <a:t> </a:t>
            </a:r>
            <a:r>
              <a:rPr lang="en-US" sz="1600" dirty="0" err="1">
                <a:latin typeface="+mj-lt"/>
              </a:rPr>
              <a:t>chọn</a:t>
            </a:r>
            <a:r>
              <a:rPr lang="en-US" sz="1600" dirty="0">
                <a:latin typeface="+mj-lt"/>
              </a:rPr>
              <a:t> </a:t>
            </a:r>
            <a:r>
              <a:rPr lang="en-US" sz="1600" dirty="0" err="1">
                <a:latin typeface="+mj-lt"/>
              </a:rPr>
              <a:t>của</a:t>
            </a:r>
            <a:r>
              <a:rPr lang="en-US" sz="1600" dirty="0">
                <a:latin typeface="+mj-lt"/>
              </a:rPr>
              <a:t> </a:t>
            </a:r>
            <a:r>
              <a:rPr lang="en-US" sz="1600" dirty="0" err="1">
                <a:latin typeface="+mj-lt"/>
              </a:rPr>
              <a:t>rất</a:t>
            </a:r>
            <a:r>
              <a:rPr lang="en-US" sz="1600" dirty="0">
                <a:latin typeface="+mj-lt"/>
              </a:rPr>
              <a:t> </a:t>
            </a:r>
            <a:r>
              <a:rPr lang="en-US" sz="1600" dirty="0" err="1">
                <a:latin typeface="+mj-lt"/>
              </a:rPr>
              <a:t>nhiều</a:t>
            </a:r>
            <a:r>
              <a:rPr lang="en-US" sz="1600" dirty="0">
                <a:latin typeface="+mj-lt"/>
              </a:rPr>
              <a:t> </a:t>
            </a:r>
            <a:r>
              <a:rPr lang="en-US" sz="1600" dirty="0" err="1">
                <a:latin typeface="+mj-lt"/>
              </a:rPr>
              <a:t>đơn</a:t>
            </a:r>
            <a:r>
              <a:rPr lang="en-US" sz="1600" dirty="0">
                <a:latin typeface="+mj-lt"/>
              </a:rPr>
              <a:t> </a:t>
            </a:r>
            <a:r>
              <a:rPr lang="en-US" sz="1600" dirty="0" err="1">
                <a:latin typeface="+mj-lt"/>
              </a:rPr>
              <a:t>vị</a:t>
            </a:r>
            <a:r>
              <a:rPr lang="en-US" sz="1600" dirty="0">
                <a:latin typeface="+mj-lt"/>
              </a:rPr>
              <a:t> </a:t>
            </a:r>
            <a:r>
              <a:rPr lang="en-US" sz="1600" dirty="0" err="1">
                <a:latin typeface="+mj-lt"/>
              </a:rPr>
              <a:t>hoạt</a:t>
            </a:r>
            <a:r>
              <a:rPr lang="en-US" sz="1600" dirty="0">
                <a:latin typeface="+mj-lt"/>
              </a:rPr>
              <a:t> </a:t>
            </a:r>
            <a:r>
              <a:rPr lang="en-US" sz="1600" dirty="0" err="1">
                <a:latin typeface="+mj-lt"/>
              </a:rPr>
              <a:t>động</a:t>
            </a:r>
            <a:r>
              <a:rPr lang="en-US" sz="1600" dirty="0">
                <a:latin typeface="+mj-lt"/>
              </a:rPr>
              <a:t> </a:t>
            </a:r>
            <a:r>
              <a:rPr lang="en-US" sz="1600" dirty="0" err="1">
                <a:latin typeface="+mj-lt"/>
              </a:rPr>
              <a:t>trong</a:t>
            </a:r>
            <a:r>
              <a:rPr lang="en-US" sz="1600" dirty="0">
                <a:latin typeface="+mj-lt"/>
              </a:rPr>
              <a:t> </a:t>
            </a:r>
            <a:r>
              <a:rPr lang="en-US" sz="1600" dirty="0" err="1">
                <a:latin typeface="+mj-lt"/>
              </a:rPr>
              <a:t>lĩnh</a:t>
            </a:r>
            <a:r>
              <a:rPr lang="en-US" sz="1600" dirty="0">
                <a:latin typeface="+mj-lt"/>
              </a:rPr>
              <a:t> </a:t>
            </a:r>
            <a:r>
              <a:rPr lang="en-US" sz="1600" dirty="0" err="1">
                <a:latin typeface="+mj-lt"/>
              </a:rPr>
              <a:t>vực</a:t>
            </a:r>
            <a:r>
              <a:rPr lang="en-US" sz="1600" dirty="0">
                <a:latin typeface="+mj-lt"/>
              </a:rPr>
              <a:t> an </a:t>
            </a:r>
            <a:r>
              <a:rPr lang="en-US" sz="1600" dirty="0" err="1">
                <a:latin typeface="+mj-lt"/>
              </a:rPr>
              <a:t>ninh</a:t>
            </a:r>
            <a:r>
              <a:rPr lang="en-US" sz="1600" dirty="0">
                <a:latin typeface="+mj-lt"/>
              </a:rPr>
              <a:t>, </a:t>
            </a:r>
            <a:r>
              <a:rPr lang="en-US" sz="1600" dirty="0" err="1">
                <a:latin typeface="+mj-lt"/>
              </a:rPr>
              <a:t>bảo</a:t>
            </a:r>
            <a:r>
              <a:rPr lang="en-US" sz="1600" dirty="0">
                <a:latin typeface="+mj-lt"/>
              </a:rPr>
              <a:t> </a:t>
            </a:r>
            <a:r>
              <a:rPr lang="en-US" sz="1600" dirty="0" err="1">
                <a:latin typeface="+mj-lt"/>
              </a:rPr>
              <a:t>mật</a:t>
            </a:r>
            <a:r>
              <a:rPr lang="en-US" sz="1600" dirty="0">
                <a:latin typeface="+mj-lt"/>
              </a:rPr>
              <a:t>, </a:t>
            </a:r>
            <a:r>
              <a:rPr lang="en-US" sz="1600" dirty="0" err="1" smtClean="0">
                <a:latin typeface="+mj-lt"/>
              </a:rPr>
              <a:t>giao</a:t>
            </a:r>
            <a:r>
              <a:rPr lang="en-US" sz="1600" dirty="0" smtClean="0">
                <a:latin typeface="+mj-lt"/>
              </a:rPr>
              <a:t> </a:t>
            </a:r>
            <a:r>
              <a:rPr lang="en-US" sz="1600" dirty="0" err="1" smtClean="0">
                <a:latin typeface="+mj-lt"/>
              </a:rPr>
              <a:t>dịch</a:t>
            </a:r>
            <a:r>
              <a:rPr lang="en-US" sz="1600" dirty="0" smtClean="0">
                <a:latin typeface="+mj-lt"/>
              </a:rPr>
              <a:t>,….</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939" r="10379"/>
          <a:stretch/>
        </p:blipFill>
        <p:spPr>
          <a:xfrm>
            <a:off x="6018933" y="2559627"/>
            <a:ext cx="2774374" cy="257175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61949"/>
            <a:ext cx="2971800" cy="222598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01700" y="3619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smtClean="0">
                <a:latin typeface="+mn-lt"/>
              </a:rPr>
              <a:t>MỤC TIÊU</a:t>
            </a:r>
            <a:endParaRPr sz="3600" dirty="0">
              <a:latin typeface="+mn-lt"/>
            </a:endParaRPr>
          </a:p>
        </p:txBody>
      </p:sp>
      <p:sp>
        <p:nvSpPr>
          <p:cNvPr id="161" name="Google Shape;161;p29"/>
          <p:cNvSpPr txBox="1">
            <a:spLocks noGrp="1"/>
          </p:cNvSpPr>
          <p:nvPr>
            <p:ph type="subTitle" idx="1"/>
          </p:nvPr>
        </p:nvSpPr>
        <p:spPr>
          <a:xfrm>
            <a:off x="457200" y="2724150"/>
            <a:ext cx="2667000" cy="1446775"/>
          </a:xfrm>
          <a:prstGeom prst="rect">
            <a:avLst/>
          </a:prstGeom>
        </p:spPr>
        <p:txBody>
          <a:bodyPr spcFirstLastPara="1" wrap="square" lIns="91425" tIns="91425" rIns="91425" bIns="91425" anchor="ctr" anchorCtr="0">
            <a:noAutofit/>
          </a:bodyPr>
          <a:lstStyle/>
          <a:p>
            <a:pPr marL="0" lvl="0" indent="0" algn="l">
              <a:spcAft>
                <a:spcPts val="1600"/>
              </a:spcAft>
            </a:pPr>
            <a:r>
              <a:rPr lang="en-US" sz="1600" b="1" dirty="0" err="1">
                <a:latin typeface="+mj-lt"/>
              </a:rPr>
              <a:t>T</a:t>
            </a:r>
            <a:r>
              <a:rPr lang="en-US" sz="1600" b="1" dirty="0" err="1" smtClean="0">
                <a:latin typeface="+mj-lt"/>
              </a:rPr>
              <a:t>ìm</a:t>
            </a:r>
            <a:r>
              <a:rPr lang="en-US" sz="1600" b="1" dirty="0" smtClean="0">
                <a:latin typeface="+mj-lt"/>
              </a:rPr>
              <a:t> </a:t>
            </a:r>
            <a:r>
              <a:rPr lang="en-US" sz="1600" b="1" dirty="0" err="1">
                <a:latin typeface="+mj-lt"/>
              </a:rPr>
              <a:t>hiểu</a:t>
            </a:r>
            <a:r>
              <a:rPr lang="en-US" sz="1600" b="1" dirty="0">
                <a:latin typeface="+mj-lt"/>
              </a:rPr>
              <a:t> </a:t>
            </a:r>
            <a:r>
              <a:rPr lang="en-US" sz="1600" b="1" dirty="0" err="1">
                <a:latin typeface="+mj-lt"/>
              </a:rPr>
              <a:t>các</a:t>
            </a:r>
            <a:r>
              <a:rPr lang="en-US" sz="1600" b="1" dirty="0">
                <a:latin typeface="+mj-lt"/>
              </a:rPr>
              <a:t> </a:t>
            </a:r>
            <a:r>
              <a:rPr lang="en-US" sz="1600" b="1" dirty="0" err="1">
                <a:latin typeface="+mj-lt"/>
              </a:rPr>
              <a:t>phương</a:t>
            </a:r>
            <a:r>
              <a:rPr lang="en-US" sz="1600" b="1" dirty="0">
                <a:latin typeface="+mj-lt"/>
              </a:rPr>
              <a:t> </a:t>
            </a:r>
            <a:r>
              <a:rPr lang="en-US" sz="1600" b="1" dirty="0" err="1">
                <a:latin typeface="+mj-lt"/>
              </a:rPr>
              <a:t>pháp,công</a:t>
            </a:r>
            <a:r>
              <a:rPr lang="en-US" sz="1600" b="1" dirty="0">
                <a:latin typeface="+mj-lt"/>
              </a:rPr>
              <a:t> </a:t>
            </a:r>
            <a:r>
              <a:rPr lang="en-US" sz="1600" b="1" dirty="0" err="1">
                <a:latin typeface="+mj-lt"/>
              </a:rPr>
              <a:t>cụ</a:t>
            </a:r>
            <a:r>
              <a:rPr lang="en-US" sz="1600" b="1" dirty="0">
                <a:latin typeface="+mj-lt"/>
              </a:rPr>
              <a:t>, </a:t>
            </a:r>
            <a:r>
              <a:rPr lang="en-US" sz="1600" b="1" dirty="0" err="1">
                <a:latin typeface="+mj-lt"/>
              </a:rPr>
              <a:t>công</a:t>
            </a:r>
            <a:r>
              <a:rPr lang="en-US" sz="1600" b="1" dirty="0">
                <a:latin typeface="+mj-lt"/>
              </a:rPr>
              <a:t> </a:t>
            </a:r>
            <a:r>
              <a:rPr lang="en-US" sz="1600" b="1" dirty="0" err="1">
                <a:latin typeface="+mj-lt"/>
              </a:rPr>
              <a:t>nghệ</a:t>
            </a:r>
            <a:r>
              <a:rPr lang="en-US" sz="1600" b="1" dirty="0">
                <a:latin typeface="+mj-lt"/>
              </a:rPr>
              <a:t> </a:t>
            </a:r>
            <a:r>
              <a:rPr lang="en-US" sz="1600" b="1" dirty="0" err="1">
                <a:latin typeface="+mj-lt"/>
              </a:rPr>
              <a:t>được</a:t>
            </a:r>
            <a:r>
              <a:rPr lang="en-US" sz="1600" b="1" dirty="0">
                <a:latin typeface="+mj-lt"/>
              </a:rPr>
              <a:t> </a:t>
            </a:r>
            <a:r>
              <a:rPr lang="en-US" sz="1600" b="1" dirty="0" err="1">
                <a:latin typeface="+mj-lt"/>
              </a:rPr>
              <a:t>sử</a:t>
            </a:r>
            <a:r>
              <a:rPr lang="en-US" sz="1600" b="1" dirty="0">
                <a:latin typeface="+mj-lt"/>
              </a:rPr>
              <a:t> </a:t>
            </a:r>
            <a:r>
              <a:rPr lang="en-US" sz="1600" b="1" dirty="0" err="1">
                <a:latin typeface="+mj-lt"/>
              </a:rPr>
              <a:t>dụng</a:t>
            </a:r>
            <a:r>
              <a:rPr lang="en-US" sz="1600" b="1" dirty="0">
                <a:latin typeface="+mj-lt"/>
              </a:rPr>
              <a:t> </a:t>
            </a:r>
            <a:r>
              <a:rPr lang="en-US" sz="1600" b="1" dirty="0" err="1">
                <a:latin typeface="+mj-lt"/>
              </a:rPr>
              <a:t>để</a:t>
            </a:r>
            <a:r>
              <a:rPr lang="en-US" sz="1600" b="1" dirty="0">
                <a:latin typeface="+mj-lt"/>
              </a:rPr>
              <a:t> </a:t>
            </a:r>
            <a:r>
              <a:rPr lang="en-US" sz="1600" b="1" dirty="0" err="1">
                <a:latin typeface="+mj-lt"/>
              </a:rPr>
              <a:t>thực</a:t>
            </a:r>
            <a:r>
              <a:rPr lang="en-US" sz="1600" b="1" dirty="0">
                <a:latin typeface="+mj-lt"/>
              </a:rPr>
              <a:t> </a:t>
            </a:r>
            <a:r>
              <a:rPr lang="en-US" sz="1600" b="1" dirty="0" err="1">
                <a:latin typeface="+mj-lt"/>
              </a:rPr>
              <a:t>hiện</a:t>
            </a:r>
            <a:r>
              <a:rPr lang="en-US" sz="1600" b="1" dirty="0">
                <a:latin typeface="+mj-lt"/>
              </a:rPr>
              <a:t> </a:t>
            </a:r>
            <a:r>
              <a:rPr lang="en-US" sz="1600" b="1" dirty="0" err="1">
                <a:latin typeface="+mj-lt"/>
              </a:rPr>
              <a:t>đề</a:t>
            </a:r>
            <a:r>
              <a:rPr lang="en-US" sz="1600" b="1" dirty="0">
                <a:latin typeface="+mj-lt"/>
              </a:rPr>
              <a:t> </a:t>
            </a:r>
            <a:r>
              <a:rPr lang="en-US" sz="1600" b="1" dirty="0" err="1" smtClean="0">
                <a:latin typeface="+mj-lt"/>
              </a:rPr>
              <a:t>tàI</a:t>
            </a:r>
            <a:endParaRPr sz="1600" b="1" dirty="0">
              <a:latin typeface="+mj-lt"/>
            </a:endParaRPr>
          </a:p>
        </p:txBody>
      </p:sp>
      <p:sp>
        <p:nvSpPr>
          <p:cNvPr id="162" name="Google Shape;162;p29"/>
          <p:cNvSpPr txBox="1">
            <a:spLocks noGrp="1"/>
          </p:cNvSpPr>
          <p:nvPr>
            <p:ph type="subTitle" idx="2"/>
          </p:nvPr>
        </p:nvSpPr>
        <p:spPr>
          <a:xfrm>
            <a:off x="6477000" y="2800350"/>
            <a:ext cx="2514600" cy="1295400"/>
          </a:xfrm>
          <a:prstGeom prst="rect">
            <a:avLst/>
          </a:prstGeom>
        </p:spPr>
        <p:txBody>
          <a:bodyPr spcFirstLastPara="1" wrap="square" lIns="91425" tIns="91425" rIns="91425" bIns="91425" anchor="ctr" anchorCtr="0">
            <a:noAutofit/>
          </a:bodyPr>
          <a:lstStyle/>
          <a:p>
            <a:pPr marL="0" lvl="0" indent="0" algn="l">
              <a:spcAft>
                <a:spcPts val="1600"/>
              </a:spcAft>
            </a:pPr>
            <a:r>
              <a:rPr lang="en-US" sz="1600" b="1" dirty="0" err="1">
                <a:latin typeface="+mj-lt"/>
              </a:rPr>
              <a:t>P</a:t>
            </a:r>
            <a:r>
              <a:rPr lang="en-US" sz="1600" b="1" dirty="0" err="1" smtClean="0">
                <a:latin typeface="+mj-lt"/>
              </a:rPr>
              <a:t>hân</a:t>
            </a:r>
            <a:r>
              <a:rPr lang="en-US" sz="1600" b="1" dirty="0" smtClean="0">
                <a:latin typeface="+mj-lt"/>
              </a:rPr>
              <a:t> </a:t>
            </a:r>
            <a:r>
              <a:rPr lang="en-US" sz="1600" b="1" dirty="0" err="1">
                <a:latin typeface="+mj-lt"/>
              </a:rPr>
              <a:t>tích</a:t>
            </a:r>
            <a:r>
              <a:rPr lang="en-US" sz="1600" b="1" dirty="0">
                <a:latin typeface="+mj-lt"/>
              </a:rPr>
              <a:t>, </a:t>
            </a:r>
            <a:r>
              <a:rPr lang="en-US" sz="1600" b="1" dirty="0" err="1">
                <a:latin typeface="+mj-lt"/>
              </a:rPr>
              <a:t>tiến</a:t>
            </a:r>
            <a:r>
              <a:rPr lang="en-US" sz="1600" b="1" dirty="0">
                <a:latin typeface="+mj-lt"/>
              </a:rPr>
              <a:t> </a:t>
            </a:r>
            <a:r>
              <a:rPr lang="en-US" sz="1600" b="1" dirty="0" err="1">
                <a:latin typeface="+mj-lt"/>
              </a:rPr>
              <a:t>hành</a:t>
            </a:r>
            <a:r>
              <a:rPr lang="en-US" sz="1600" b="1" dirty="0">
                <a:latin typeface="+mj-lt"/>
              </a:rPr>
              <a:t> </a:t>
            </a:r>
            <a:r>
              <a:rPr lang="en-US" sz="1600" b="1" dirty="0" err="1">
                <a:latin typeface="+mj-lt"/>
              </a:rPr>
              <a:t>xây</a:t>
            </a:r>
            <a:r>
              <a:rPr lang="en-US" sz="1600" b="1" dirty="0">
                <a:latin typeface="+mj-lt"/>
              </a:rPr>
              <a:t> </a:t>
            </a:r>
            <a:r>
              <a:rPr lang="en-US" sz="1600" b="1" dirty="0" err="1">
                <a:latin typeface="+mj-lt"/>
              </a:rPr>
              <a:t>dựng</a:t>
            </a:r>
            <a:r>
              <a:rPr lang="en-US" sz="1600" b="1" dirty="0">
                <a:latin typeface="+mj-lt"/>
              </a:rPr>
              <a:t> </a:t>
            </a:r>
            <a:r>
              <a:rPr lang="en-US" sz="1600" b="1" dirty="0" err="1">
                <a:latin typeface="+mj-lt"/>
              </a:rPr>
              <a:t>ứng</a:t>
            </a:r>
            <a:r>
              <a:rPr lang="en-US" sz="1600" b="1" dirty="0">
                <a:latin typeface="+mj-lt"/>
              </a:rPr>
              <a:t> </a:t>
            </a:r>
            <a:r>
              <a:rPr lang="en-US" sz="1600" b="1" dirty="0" err="1">
                <a:latin typeface="+mj-lt"/>
              </a:rPr>
              <a:t>dụng</a:t>
            </a:r>
            <a:r>
              <a:rPr lang="en-US" sz="1600" b="1" dirty="0">
                <a:latin typeface="+mj-lt"/>
              </a:rPr>
              <a:t>, </a:t>
            </a:r>
            <a:r>
              <a:rPr lang="en-US" sz="1600" b="1" dirty="0" err="1">
                <a:latin typeface="+mj-lt"/>
              </a:rPr>
              <a:t>từng</a:t>
            </a:r>
            <a:r>
              <a:rPr lang="en-US" sz="1600" b="1" dirty="0">
                <a:latin typeface="+mj-lt"/>
              </a:rPr>
              <a:t> </a:t>
            </a:r>
            <a:r>
              <a:rPr lang="en-US" sz="1600" b="1" dirty="0" err="1">
                <a:latin typeface="+mj-lt"/>
              </a:rPr>
              <a:t>bước</a:t>
            </a:r>
            <a:r>
              <a:rPr lang="en-US" sz="1600" b="1" dirty="0">
                <a:latin typeface="+mj-lt"/>
              </a:rPr>
              <a:t> </a:t>
            </a:r>
            <a:r>
              <a:rPr lang="en-US" sz="1600" b="1" dirty="0" err="1">
                <a:latin typeface="+mj-lt"/>
              </a:rPr>
              <a:t>hoàn</a:t>
            </a:r>
            <a:r>
              <a:rPr lang="en-US" sz="1600" b="1" dirty="0">
                <a:latin typeface="+mj-lt"/>
              </a:rPr>
              <a:t> </a:t>
            </a:r>
            <a:r>
              <a:rPr lang="en-US" sz="1600" b="1" dirty="0" err="1">
                <a:latin typeface="+mj-lt"/>
              </a:rPr>
              <a:t>chỉnh</a:t>
            </a:r>
            <a:r>
              <a:rPr lang="en-US" sz="1600" b="1" dirty="0">
                <a:latin typeface="+mj-lt"/>
              </a:rPr>
              <a:t>, </a:t>
            </a:r>
            <a:r>
              <a:rPr lang="en-US" sz="1600" b="1" dirty="0" err="1">
                <a:latin typeface="+mj-lt"/>
              </a:rPr>
              <a:t>ghép</a:t>
            </a:r>
            <a:r>
              <a:rPr lang="en-US" sz="1600" b="1" dirty="0">
                <a:latin typeface="+mj-lt"/>
              </a:rPr>
              <a:t> </a:t>
            </a:r>
            <a:r>
              <a:rPr lang="en-US" sz="1600" b="1" dirty="0" err="1">
                <a:latin typeface="+mj-lt"/>
              </a:rPr>
              <a:t>nối</a:t>
            </a:r>
            <a:r>
              <a:rPr lang="en-US" sz="1600" b="1" dirty="0">
                <a:latin typeface="+mj-lt"/>
              </a:rPr>
              <a:t> </a:t>
            </a:r>
            <a:r>
              <a:rPr lang="en-US" sz="1600" b="1" dirty="0" err="1">
                <a:latin typeface="+mj-lt"/>
              </a:rPr>
              <a:t>dự</a:t>
            </a:r>
            <a:r>
              <a:rPr lang="en-US" sz="1600" b="1" dirty="0">
                <a:latin typeface="+mj-lt"/>
              </a:rPr>
              <a:t> </a:t>
            </a:r>
            <a:r>
              <a:rPr lang="en-US" sz="1600" b="1" dirty="0" err="1">
                <a:latin typeface="+mj-lt"/>
              </a:rPr>
              <a:t>án</a:t>
            </a:r>
            <a:r>
              <a:rPr lang="en-US" sz="1600" b="1" dirty="0">
                <a:latin typeface="+mj-lt"/>
              </a:rPr>
              <a:t> </a:t>
            </a:r>
            <a:r>
              <a:rPr lang="en-US" sz="1600" b="1" dirty="0" err="1">
                <a:latin typeface="+mj-lt"/>
              </a:rPr>
              <a:t>thành</a:t>
            </a:r>
            <a:r>
              <a:rPr lang="en-US" sz="1600" b="1" dirty="0">
                <a:latin typeface="+mj-lt"/>
              </a:rPr>
              <a:t> </a:t>
            </a:r>
            <a:r>
              <a:rPr lang="en-US" sz="1600" b="1" dirty="0" err="1">
                <a:latin typeface="+mj-lt"/>
              </a:rPr>
              <a:t>sản</a:t>
            </a:r>
            <a:r>
              <a:rPr lang="en-US" sz="1600" b="1" dirty="0">
                <a:latin typeface="+mj-lt"/>
              </a:rPr>
              <a:t> </a:t>
            </a:r>
            <a:r>
              <a:rPr lang="en-US" sz="1600" b="1" dirty="0" err="1">
                <a:latin typeface="+mj-lt"/>
              </a:rPr>
              <a:t>phẩm</a:t>
            </a:r>
            <a:r>
              <a:rPr lang="en-US" sz="1600" b="1" dirty="0">
                <a:latin typeface="+mj-lt"/>
              </a:rPr>
              <a:t> </a:t>
            </a:r>
            <a:r>
              <a:rPr lang="en-US" sz="1600" b="1" dirty="0" err="1">
                <a:latin typeface="+mj-lt"/>
              </a:rPr>
              <a:t>hoàn</a:t>
            </a:r>
            <a:r>
              <a:rPr lang="en-US" sz="1600" b="1" dirty="0">
                <a:latin typeface="+mj-lt"/>
              </a:rPr>
              <a:t> </a:t>
            </a:r>
            <a:r>
              <a:rPr lang="en-US" sz="1600" b="1" dirty="0" err="1">
                <a:latin typeface="+mj-lt"/>
              </a:rPr>
              <a:t>chỉnh</a:t>
            </a:r>
            <a:endParaRPr sz="1600" b="1" dirty="0">
              <a:latin typeface="+mj-lt"/>
            </a:endParaRPr>
          </a:p>
        </p:txBody>
      </p:sp>
      <p:sp>
        <p:nvSpPr>
          <p:cNvPr id="163" name="Google Shape;163;p29"/>
          <p:cNvSpPr txBox="1">
            <a:spLocks noGrp="1"/>
          </p:cNvSpPr>
          <p:nvPr>
            <p:ph type="subTitle" idx="3"/>
          </p:nvPr>
        </p:nvSpPr>
        <p:spPr>
          <a:xfrm>
            <a:off x="3429000" y="2746274"/>
            <a:ext cx="2667000" cy="1501875"/>
          </a:xfrm>
          <a:prstGeom prst="rect">
            <a:avLst/>
          </a:prstGeom>
        </p:spPr>
        <p:txBody>
          <a:bodyPr spcFirstLastPara="1" wrap="square" lIns="91425" tIns="91425" rIns="91425" bIns="91425" anchor="ctr" anchorCtr="0">
            <a:noAutofit/>
          </a:bodyPr>
          <a:lstStyle/>
          <a:p>
            <a:pPr marL="0" lvl="0" indent="0" algn="l">
              <a:spcAft>
                <a:spcPts val="1600"/>
              </a:spcAft>
            </a:pPr>
            <a:r>
              <a:rPr lang="en-US" sz="1600" b="1" dirty="0" err="1" smtClean="0">
                <a:latin typeface="+mj-lt"/>
              </a:rPr>
              <a:t>Tiến</a:t>
            </a:r>
            <a:r>
              <a:rPr lang="en-US" sz="1600" b="1" dirty="0" smtClean="0">
                <a:latin typeface="+mj-lt"/>
              </a:rPr>
              <a:t> </a:t>
            </a:r>
            <a:r>
              <a:rPr lang="en-US" sz="1600" b="1" dirty="0" err="1">
                <a:latin typeface="+mj-lt"/>
              </a:rPr>
              <a:t>hành</a:t>
            </a:r>
            <a:r>
              <a:rPr lang="en-US" sz="1600" b="1" dirty="0">
                <a:latin typeface="+mj-lt"/>
              </a:rPr>
              <a:t> </a:t>
            </a:r>
            <a:r>
              <a:rPr lang="en-US" sz="1600" b="1" dirty="0" err="1">
                <a:latin typeface="+mj-lt"/>
              </a:rPr>
              <a:t>tìm</a:t>
            </a:r>
            <a:r>
              <a:rPr lang="en-US" sz="1600" b="1" dirty="0">
                <a:latin typeface="+mj-lt"/>
              </a:rPr>
              <a:t> </a:t>
            </a:r>
            <a:r>
              <a:rPr lang="en-US" sz="1600" b="1" dirty="0" err="1">
                <a:latin typeface="+mj-lt"/>
              </a:rPr>
              <a:t>hiểu</a:t>
            </a:r>
            <a:r>
              <a:rPr lang="en-US" sz="1600" b="1" dirty="0">
                <a:latin typeface="+mj-lt"/>
              </a:rPr>
              <a:t> </a:t>
            </a:r>
            <a:r>
              <a:rPr lang="en-US" sz="1600" b="1" dirty="0" err="1">
                <a:latin typeface="+mj-lt"/>
              </a:rPr>
              <a:t>các</a:t>
            </a:r>
            <a:r>
              <a:rPr lang="en-US" sz="1600" b="1" dirty="0">
                <a:latin typeface="+mj-lt"/>
              </a:rPr>
              <a:t> </a:t>
            </a:r>
            <a:r>
              <a:rPr lang="en-US" sz="1600" b="1" dirty="0" err="1">
                <a:latin typeface="+mj-lt"/>
              </a:rPr>
              <a:t>thuật</a:t>
            </a:r>
            <a:r>
              <a:rPr lang="en-US" sz="1600" b="1" dirty="0">
                <a:latin typeface="+mj-lt"/>
              </a:rPr>
              <a:t> </a:t>
            </a:r>
            <a:r>
              <a:rPr lang="en-US" sz="1600" b="1" dirty="0" err="1">
                <a:latin typeface="+mj-lt"/>
              </a:rPr>
              <a:t>toán</a:t>
            </a:r>
            <a:r>
              <a:rPr lang="en-US" sz="1600" b="1" dirty="0">
                <a:latin typeface="+mj-lt"/>
              </a:rPr>
              <a:t>, </a:t>
            </a:r>
            <a:r>
              <a:rPr lang="en-US" sz="1600" b="1" dirty="0" err="1">
                <a:latin typeface="+mj-lt"/>
              </a:rPr>
              <a:t>phương</a:t>
            </a:r>
            <a:r>
              <a:rPr lang="en-US" sz="1600" b="1" dirty="0">
                <a:latin typeface="+mj-lt"/>
              </a:rPr>
              <a:t> </a:t>
            </a:r>
            <a:r>
              <a:rPr lang="en-US" sz="1600" b="1" dirty="0" err="1">
                <a:latin typeface="+mj-lt"/>
              </a:rPr>
              <a:t>pháp</a:t>
            </a:r>
            <a:r>
              <a:rPr lang="en-US" sz="1600" b="1" dirty="0">
                <a:latin typeface="+mj-lt"/>
              </a:rPr>
              <a:t>, </a:t>
            </a:r>
            <a:r>
              <a:rPr lang="en-US" sz="1600" b="1" dirty="0" err="1">
                <a:latin typeface="+mj-lt"/>
              </a:rPr>
              <a:t>tính</a:t>
            </a:r>
            <a:r>
              <a:rPr lang="en-US" sz="1600" b="1" dirty="0">
                <a:latin typeface="+mj-lt"/>
              </a:rPr>
              <a:t> </a:t>
            </a:r>
            <a:r>
              <a:rPr lang="en-US" sz="1600" b="1" dirty="0" err="1">
                <a:latin typeface="+mj-lt"/>
              </a:rPr>
              <a:t>khả</a:t>
            </a:r>
            <a:r>
              <a:rPr lang="en-US" sz="1600" b="1" dirty="0">
                <a:latin typeface="+mj-lt"/>
              </a:rPr>
              <a:t> </a:t>
            </a:r>
            <a:r>
              <a:rPr lang="en-US" sz="1600" b="1" dirty="0" err="1">
                <a:latin typeface="+mj-lt"/>
              </a:rPr>
              <a:t>thi</a:t>
            </a:r>
            <a:r>
              <a:rPr lang="en-US" sz="1600" b="1" dirty="0">
                <a:latin typeface="+mj-lt"/>
              </a:rPr>
              <a:t> </a:t>
            </a:r>
            <a:r>
              <a:rPr lang="en-US" sz="1600" b="1" dirty="0" err="1">
                <a:latin typeface="+mj-lt"/>
              </a:rPr>
              <a:t>cũng</a:t>
            </a:r>
            <a:r>
              <a:rPr lang="en-US" sz="1600" b="1" dirty="0">
                <a:latin typeface="+mj-lt"/>
              </a:rPr>
              <a:t> </a:t>
            </a:r>
            <a:r>
              <a:rPr lang="en-US" sz="1600" b="1" dirty="0" err="1">
                <a:latin typeface="+mj-lt"/>
              </a:rPr>
              <a:t>như</a:t>
            </a:r>
            <a:r>
              <a:rPr lang="en-US" sz="1600" b="1" dirty="0">
                <a:latin typeface="+mj-lt"/>
              </a:rPr>
              <a:t> </a:t>
            </a:r>
            <a:r>
              <a:rPr lang="en-US" sz="1600" b="1" dirty="0" err="1">
                <a:latin typeface="+mj-lt"/>
              </a:rPr>
              <a:t>bất</a:t>
            </a:r>
            <a:r>
              <a:rPr lang="en-US" sz="1600" b="1" dirty="0">
                <a:latin typeface="+mj-lt"/>
              </a:rPr>
              <a:t> </a:t>
            </a:r>
            <a:r>
              <a:rPr lang="en-US" sz="1600" b="1" dirty="0" err="1">
                <a:latin typeface="+mj-lt"/>
              </a:rPr>
              <a:t>khả</a:t>
            </a:r>
            <a:r>
              <a:rPr lang="en-US" sz="1600" b="1" dirty="0">
                <a:latin typeface="+mj-lt"/>
              </a:rPr>
              <a:t> </a:t>
            </a:r>
            <a:r>
              <a:rPr lang="en-US" sz="1600" b="1" dirty="0" err="1">
                <a:latin typeface="+mj-lt"/>
              </a:rPr>
              <a:t>thi</a:t>
            </a:r>
            <a:r>
              <a:rPr lang="en-US" sz="1600" b="1" dirty="0">
                <a:latin typeface="+mj-lt"/>
              </a:rPr>
              <a:t> </a:t>
            </a:r>
            <a:r>
              <a:rPr lang="en-US" sz="1600" b="1" dirty="0" err="1">
                <a:latin typeface="+mj-lt"/>
              </a:rPr>
              <a:t>của</a:t>
            </a:r>
            <a:r>
              <a:rPr lang="en-US" sz="1600" b="1" dirty="0">
                <a:latin typeface="+mj-lt"/>
              </a:rPr>
              <a:t> </a:t>
            </a:r>
            <a:r>
              <a:rPr lang="en-US" sz="1600" b="1" dirty="0" err="1">
                <a:latin typeface="+mj-lt"/>
              </a:rPr>
              <a:t>những</a:t>
            </a:r>
            <a:r>
              <a:rPr lang="en-US" sz="1600" b="1" dirty="0">
                <a:latin typeface="+mj-lt"/>
              </a:rPr>
              <a:t> </a:t>
            </a:r>
            <a:r>
              <a:rPr lang="en-US" sz="1600" b="1" dirty="0" err="1">
                <a:latin typeface="+mj-lt"/>
              </a:rPr>
              <a:t>công</a:t>
            </a:r>
            <a:r>
              <a:rPr lang="en-US" sz="1600" b="1" dirty="0">
                <a:latin typeface="+mj-lt"/>
              </a:rPr>
              <a:t> </a:t>
            </a:r>
            <a:r>
              <a:rPr lang="en-US" sz="1600" b="1" dirty="0" err="1">
                <a:latin typeface="+mj-lt"/>
              </a:rPr>
              <a:t>việc</a:t>
            </a:r>
            <a:r>
              <a:rPr lang="en-US" sz="1600" b="1" dirty="0">
                <a:latin typeface="+mj-lt"/>
              </a:rPr>
              <a:t> </a:t>
            </a:r>
            <a:r>
              <a:rPr lang="en-US" sz="1600" b="1" dirty="0" err="1">
                <a:latin typeface="+mj-lt"/>
              </a:rPr>
              <a:t>cần</a:t>
            </a:r>
            <a:r>
              <a:rPr lang="en-US" sz="1600" b="1" dirty="0">
                <a:latin typeface="+mj-lt"/>
              </a:rPr>
              <a:t> </a:t>
            </a:r>
            <a:r>
              <a:rPr lang="en-US" sz="1600" b="1" dirty="0" err="1">
                <a:latin typeface="+mj-lt"/>
              </a:rPr>
              <a:t>thực</a:t>
            </a:r>
            <a:r>
              <a:rPr lang="en-US" sz="1600" b="1" dirty="0">
                <a:latin typeface="+mj-lt"/>
              </a:rPr>
              <a:t> </a:t>
            </a:r>
            <a:r>
              <a:rPr lang="en-US" sz="1600" b="1" dirty="0" err="1">
                <a:latin typeface="+mj-lt"/>
              </a:rPr>
              <a:t>hiện</a:t>
            </a:r>
            <a:endParaRPr sz="1600" b="1" dirty="0">
              <a:latin typeface="+mj-lt"/>
            </a:endParaRPr>
          </a:p>
        </p:txBody>
      </p:sp>
      <p:sp>
        <p:nvSpPr>
          <p:cNvPr id="17" name="Google Shape;83;p17"/>
          <p:cNvSpPr/>
          <p:nvPr/>
        </p:nvSpPr>
        <p:spPr>
          <a:xfrm>
            <a:off x="1143000" y="1504950"/>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smtClean="0">
                <a:solidFill>
                  <a:schemeClr val="lt2"/>
                </a:solidFill>
                <a:latin typeface="Rajdhani"/>
                <a:ea typeface="Rajdhani"/>
                <a:cs typeface="Rajdhani"/>
                <a:sym typeface="Rajdhani"/>
              </a:rPr>
              <a:t>01</a:t>
            </a:r>
            <a:endParaRPr sz="4000" b="1" dirty="0">
              <a:solidFill>
                <a:schemeClr val="lt2"/>
              </a:solidFill>
              <a:latin typeface="Rajdhani"/>
              <a:ea typeface="Rajdhani"/>
              <a:cs typeface="Rajdhani"/>
              <a:sym typeface="Rajdhani"/>
            </a:endParaRPr>
          </a:p>
        </p:txBody>
      </p:sp>
      <p:sp>
        <p:nvSpPr>
          <p:cNvPr id="19" name="Google Shape;83;p17"/>
          <p:cNvSpPr/>
          <p:nvPr/>
        </p:nvSpPr>
        <p:spPr>
          <a:xfrm>
            <a:off x="4114800" y="1504950"/>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smtClean="0">
                <a:solidFill>
                  <a:schemeClr val="lt2"/>
                </a:solidFill>
                <a:latin typeface="Rajdhani"/>
                <a:ea typeface="Rajdhani"/>
                <a:cs typeface="Rajdhani"/>
                <a:sym typeface="Rajdhani"/>
              </a:rPr>
              <a:t>02</a:t>
            </a:r>
            <a:endParaRPr sz="4000" b="1" dirty="0">
              <a:solidFill>
                <a:schemeClr val="lt2"/>
              </a:solidFill>
              <a:latin typeface="Rajdhani"/>
              <a:ea typeface="Rajdhani"/>
              <a:cs typeface="Rajdhani"/>
              <a:sym typeface="Rajdhani"/>
            </a:endParaRPr>
          </a:p>
        </p:txBody>
      </p:sp>
      <p:sp>
        <p:nvSpPr>
          <p:cNvPr id="20" name="Google Shape;83;p17"/>
          <p:cNvSpPr/>
          <p:nvPr/>
        </p:nvSpPr>
        <p:spPr>
          <a:xfrm>
            <a:off x="7239000" y="1504950"/>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smtClean="0">
                <a:solidFill>
                  <a:schemeClr val="lt2"/>
                </a:solidFill>
                <a:latin typeface="Rajdhani"/>
                <a:ea typeface="Rajdhani"/>
                <a:cs typeface="Rajdhani"/>
                <a:sym typeface="Rajdhani"/>
              </a:rPr>
              <a:t>03</a:t>
            </a:r>
            <a:endParaRPr sz="4000" b="1" dirty="0">
              <a:solidFill>
                <a:schemeClr val="lt2"/>
              </a:solidFill>
              <a:latin typeface="Rajdhani"/>
              <a:ea typeface="Rajdhani"/>
              <a:cs typeface="Rajdhani"/>
              <a:sym typeface="Rajdhan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581400" y="742950"/>
            <a:ext cx="4953000" cy="411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latin typeface="+mj-lt"/>
              </a:rPr>
              <a:t>THUẬT TOÁN FACE RECOGNITIONS</a:t>
            </a:r>
            <a:endParaRPr sz="4800" dirty="0">
              <a:latin typeface="+mj-lt"/>
            </a:endParaRPr>
          </a:p>
        </p:txBody>
      </p:sp>
      <p:sp>
        <p:nvSpPr>
          <p:cNvPr id="176" name="Google Shape;176;p30"/>
          <p:cNvSpPr txBox="1">
            <a:spLocks noGrp="1"/>
          </p:cNvSpPr>
          <p:nvPr>
            <p:ph type="title" idx="2"/>
          </p:nvPr>
        </p:nvSpPr>
        <p:spPr>
          <a:xfrm>
            <a:off x="1158300" y="1200150"/>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02</a:t>
            </a:r>
            <a:endParaRPr dirty="0"/>
          </a:p>
        </p:txBody>
      </p:sp>
      <p:cxnSp>
        <p:nvCxnSpPr>
          <p:cNvPr id="177" name="Google Shape;177;p30"/>
          <p:cNvCxnSpPr/>
          <p:nvPr/>
        </p:nvCxnSpPr>
        <p:spPr>
          <a:xfrm flipV="1">
            <a:off x="914400" y="3149690"/>
            <a:ext cx="25146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023166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79;p37"/>
          <p:cNvPicPr preferRelativeResize="0"/>
          <p:nvPr/>
        </p:nvPicPr>
        <p:blipFill>
          <a:blip r:embed="rId2">
            <a:alphaModFix/>
          </a:blip>
          <a:stretch>
            <a:fillRect/>
          </a:stretch>
        </p:blipFill>
        <p:spPr>
          <a:xfrm>
            <a:off x="-152400" y="361950"/>
            <a:ext cx="4876800" cy="4667250"/>
          </a:xfrm>
          <a:prstGeom prst="rect">
            <a:avLst/>
          </a:prstGeom>
          <a:noFill/>
          <a:ln>
            <a:noFill/>
          </a:ln>
        </p:spPr>
      </p:pic>
      <p:sp>
        <p:nvSpPr>
          <p:cNvPr id="8" name="Google Shape;161;p29"/>
          <p:cNvSpPr txBox="1">
            <a:spLocks/>
          </p:cNvSpPr>
          <p:nvPr/>
        </p:nvSpPr>
        <p:spPr>
          <a:xfrm>
            <a:off x="4953000" y="1657350"/>
            <a:ext cx="3581400" cy="3124200"/>
          </a:xfrm>
          <a:prstGeom prst="rect">
            <a:avLst/>
          </a:prstGeom>
          <a:solidFill>
            <a:schemeClr val="accent1">
              <a:lumMod val="90000"/>
              <a:lumOff val="10000"/>
              <a:alpha val="4509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rgbClr val="434343"/>
              </a:buClr>
              <a:buSzPts val="1100"/>
              <a:buFont typeface="Fira Sans Condensed Light"/>
              <a:buAutoNum type="arabicPeriod"/>
              <a:defRPr sz="13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298450" algn="l" rtl="0">
              <a:lnSpc>
                <a:spcPct val="115000"/>
              </a:lnSpc>
              <a:spcBef>
                <a:spcPts val="1600"/>
              </a:spcBef>
              <a:spcAft>
                <a:spcPts val="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298450" algn="l" rtl="0">
              <a:lnSpc>
                <a:spcPct val="115000"/>
              </a:lnSpc>
              <a:spcBef>
                <a:spcPts val="1600"/>
              </a:spcBef>
              <a:spcAft>
                <a:spcPts val="0"/>
              </a:spcAft>
              <a:buClr>
                <a:srgbClr val="000000"/>
              </a:buClr>
              <a:buSzPts val="1100"/>
              <a:buFont typeface="Fira Sans Condensed Light"/>
              <a:buAutoNum type="arabicPeriod"/>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298450" algn="l" rtl="0">
              <a:lnSpc>
                <a:spcPct val="115000"/>
              </a:lnSpc>
              <a:spcBef>
                <a:spcPts val="1600"/>
              </a:spcBef>
              <a:spcAft>
                <a:spcPts val="0"/>
              </a:spcAft>
              <a:buClr>
                <a:srgbClr val="000000"/>
              </a:buClr>
              <a:buSzPts val="1100"/>
              <a:buFont typeface="Fira Sans Condensed Light"/>
              <a:buAutoNum type="alphaLcPeriod"/>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298450" algn="l" rtl="0">
              <a:lnSpc>
                <a:spcPct val="115000"/>
              </a:lnSpc>
              <a:spcBef>
                <a:spcPts val="1600"/>
              </a:spcBef>
              <a:spcAft>
                <a:spcPts val="1600"/>
              </a:spcAft>
              <a:buClr>
                <a:srgbClr val="000000"/>
              </a:buClr>
              <a:buSzPts val="1100"/>
              <a:buFont typeface="Fira Sans Condensed Light"/>
              <a:buAutoNum type="romanLcPeriod"/>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spcAft>
                <a:spcPts val="1600"/>
              </a:spcAft>
              <a:buNone/>
            </a:pPr>
            <a:endParaRPr lang="en-US" sz="1600" b="1" dirty="0" smtClean="0">
              <a:latin typeface="+mn-lt"/>
            </a:endParaRPr>
          </a:p>
          <a:p>
            <a:pPr marL="0" indent="0">
              <a:spcAft>
                <a:spcPts val="1600"/>
              </a:spcAft>
              <a:buNone/>
            </a:pPr>
            <a:r>
              <a:rPr lang="en-US" sz="1600" b="1" dirty="0" smtClean="0">
                <a:latin typeface="+mn-lt"/>
              </a:rPr>
              <a:t>- </a:t>
            </a:r>
            <a:r>
              <a:rPr lang="vi-VN" sz="1600" b="1" dirty="0" smtClean="0">
                <a:latin typeface="+mn-lt"/>
              </a:rPr>
              <a:t>Face </a:t>
            </a:r>
            <a:r>
              <a:rPr lang="vi-VN" sz="1600" b="1" dirty="0">
                <a:latin typeface="+mn-lt"/>
              </a:rPr>
              <a:t>Recognition là bài toán nhận dạng và xác thực người dựa vào khuôn mặt của </a:t>
            </a:r>
            <a:r>
              <a:rPr lang="vi-VN" sz="1600" b="1" dirty="0" smtClean="0">
                <a:latin typeface="+mn-lt"/>
              </a:rPr>
              <a:t>họ</a:t>
            </a:r>
            <a:endParaRPr lang="en-US" sz="1600" b="1" dirty="0" smtClean="0">
              <a:latin typeface="+mn-lt"/>
            </a:endParaRPr>
          </a:p>
          <a:p>
            <a:pPr marL="0" indent="0">
              <a:spcAft>
                <a:spcPts val="1600"/>
              </a:spcAft>
              <a:buNone/>
            </a:pPr>
            <a:r>
              <a:rPr lang="en-US" sz="1600" b="1" dirty="0" smtClean="0">
                <a:latin typeface="+mn-lt"/>
              </a:rPr>
              <a:t>- T</a:t>
            </a:r>
            <a:r>
              <a:rPr lang="vi-VN" sz="1600" b="1" dirty="0" smtClean="0">
                <a:latin typeface="+mn-lt"/>
              </a:rPr>
              <a:t>ận </a:t>
            </a:r>
            <a:r>
              <a:rPr lang="vi-VN" sz="1600" b="1" dirty="0">
                <a:latin typeface="+mn-lt"/>
              </a:rPr>
              <a:t>dụng sức mạnh của các thuật toán DL - Deep Learning và lượng dữ liệu vô cùng </a:t>
            </a:r>
            <a:r>
              <a:rPr lang="vi-VN" sz="1600" b="1" dirty="0" smtClean="0">
                <a:latin typeface="+mn-lt"/>
              </a:rPr>
              <a:t>lớn</a:t>
            </a:r>
            <a:r>
              <a:rPr lang="en-US" sz="1600" b="1" dirty="0" smtClean="0">
                <a:latin typeface="+mn-lt"/>
              </a:rPr>
              <a:t> </a:t>
            </a:r>
            <a:r>
              <a:rPr lang="vi-VN" sz="1600" b="1" dirty="0" smtClean="0">
                <a:latin typeface="+mn-lt"/>
              </a:rPr>
              <a:t>có </a:t>
            </a:r>
            <a:r>
              <a:rPr lang="vi-VN" sz="1600" b="1" dirty="0">
                <a:latin typeface="+mn-lt"/>
              </a:rPr>
              <a:t>thể tạo ra các models hiện đại, cho phép biểu diễn khuôn mặt thành các vector đặc trưng trong không gian nhiều </a:t>
            </a:r>
            <a:r>
              <a:rPr lang="vi-VN" sz="1600" b="1" dirty="0" smtClean="0">
                <a:latin typeface="+mn-lt"/>
              </a:rPr>
              <a:t>chiều</a:t>
            </a:r>
            <a:r>
              <a:rPr lang="en-US" sz="1600" b="1" dirty="0" smtClean="0">
                <a:latin typeface="+mn-lt"/>
              </a:rPr>
              <a:t>.</a:t>
            </a:r>
          </a:p>
          <a:p>
            <a:pPr marL="285750" indent="-285750">
              <a:spcAft>
                <a:spcPts val="1600"/>
              </a:spcAft>
              <a:buFontTx/>
              <a:buChar char="-"/>
            </a:pPr>
            <a:endParaRPr lang="vi-VN" sz="1600" b="1" dirty="0">
              <a:latin typeface="+mj-lt"/>
            </a:endParaRPr>
          </a:p>
        </p:txBody>
      </p:sp>
      <p:sp>
        <p:nvSpPr>
          <p:cNvPr id="9" name="Google Shape;160;p29"/>
          <p:cNvSpPr txBox="1">
            <a:spLocks noGrp="1"/>
          </p:cNvSpPr>
          <p:nvPr>
            <p:ph type="title" idx="4294967295"/>
          </p:nvPr>
        </p:nvSpPr>
        <p:spPr>
          <a:xfrm>
            <a:off x="4267200" y="209550"/>
            <a:ext cx="48006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smtClean="0">
                <a:solidFill>
                  <a:srgbClr val="FFFFFF"/>
                </a:solidFill>
                <a:latin typeface="+mn-lt"/>
              </a:rPr>
              <a:t>GIỚI THIỆU </a:t>
            </a:r>
            <a:br>
              <a:rPr lang="en" sz="3600" b="1" dirty="0" smtClean="0">
                <a:solidFill>
                  <a:srgbClr val="FFFFFF"/>
                </a:solidFill>
                <a:latin typeface="+mn-lt"/>
              </a:rPr>
            </a:br>
            <a:r>
              <a:rPr lang="en" sz="3600" b="1" dirty="0" smtClean="0">
                <a:solidFill>
                  <a:srgbClr val="FFFFFF"/>
                </a:solidFill>
                <a:latin typeface="+mn-lt"/>
              </a:rPr>
              <a:t>THUẬT TOÁN</a:t>
            </a:r>
            <a:endParaRPr sz="3600" b="1" dirty="0">
              <a:solidFill>
                <a:srgbClr val="FFFFFF"/>
              </a:solidFill>
              <a:latin typeface="+mn-lt"/>
            </a:endParaRPr>
          </a:p>
        </p:txBody>
      </p:sp>
    </p:spTree>
    <p:extLst>
      <p:ext uri="{BB962C8B-B14F-4D97-AF65-F5344CB8AC3E}">
        <p14:creationId xmlns:p14="http://schemas.microsoft.com/office/powerpoint/2010/main" val="458073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267892" y="1705838"/>
            <a:ext cx="3358275" cy="480182"/>
          </a:xfrm>
          <a:prstGeom prst="rect">
            <a:avLst/>
          </a:prstGeom>
        </p:spPr>
        <p:txBody>
          <a:bodyPr spcFirstLastPara="1" wrap="square" lIns="91425" tIns="91425" rIns="91425" bIns="91425" anchor="ctr" anchorCtr="0">
            <a:noAutofit/>
          </a:bodyPr>
          <a:lstStyle/>
          <a:p>
            <a:pPr marL="0" lvl="0" indent="0"/>
            <a:r>
              <a:rPr lang="vi-VN" sz="2800" b="1" dirty="0">
                <a:latin typeface="+mj-lt"/>
              </a:rPr>
              <a:t>Face Authentication</a:t>
            </a:r>
            <a:endParaRPr sz="2800" b="1" dirty="0">
              <a:latin typeface="+mj-lt"/>
            </a:endParaRPr>
          </a:p>
        </p:txBody>
      </p:sp>
      <p:sp>
        <p:nvSpPr>
          <p:cNvPr id="183" name="Google Shape;183;p31"/>
          <p:cNvSpPr txBox="1">
            <a:spLocks noGrp="1"/>
          </p:cNvSpPr>
          <p:nvPr>
            <p:ph type="subTitle" idx="2"/>
          </p:nvPr>
        </p:nvSpPr>
        <p:spPr>
          <a:xfrm>
            <a:off x="5746474" y="1758769"/>
            <a:ext cx="2862719" cy="474600"/>
          </a:xfrm>
          <a:prstGeom prst="rect">
            <a:avLst/>
          </a:prstGeom>
        </p:spPr>
        <p:txBody>
          <a:bodyPr spcFirstLastPara="1" wrap="square" lIns="91425" tIns="91425" rIns="91425" bIns="91425" anchor="ctr" anchorCtr="0">
            <a:noAutofit/>
          </a:bodyPr>
          <a:lstStyle/>
          <a:p>
            <a:pPr marL="0" lvl="0" indent="0"/>
            <a:r>
              <a:rPr lang="vi-VN" sz="2800" b="1" dirty="0">
                <a:latin typeface="+mj-lt"/>
              </a:rPr>
              <a:t>Face Verification</a:t>
            </a:r>
            <a:endParaRPr sz="2800" b="1" dirty="0">
              <a:latin typeface="+mj-lt"/>
            </a:endParaRPr>
          </a:p>
        </p:txBody>
      </p:sp>
      <p:sp>
        <p:nvSpPr>
          <p:cNvPr id="184" name="Google Shape;184;p31"/>
          <p:cNvSpPr txBox="1">
            <a:spLocks noGrp="1"/>
          </p:cNvSpPr>
          <p:nvPr>
            <p:ph type="subTitle" idx="3"/>
          </p:nvPr>
        </p:nvSpPr>
        <p:spPr>
          <a:xfrm>
            <a:off x="3370118" y="3432062"/>
            <a:ext cx="3069198" cy="464854"/>
          </a:xfrm>
          <a:prstGeom prst="rect">
            <a:avLst/>
          </a:prstGeom>
        </p:spPr>
        <p:txBody>
          <a:bodyPr spcFirstLastPara="1" wrap="square" lIns="91425" tIns="91425" rIns="91425" bIns="91425" anchor="ctr" anchorCtr="0">
            <a:noAutofit/>
          </a:bodyPr>
          <a:lstStyle/>
          <a:p>
            <a:pPr marL="0" lvl="0" indent="0"/>
            <a:r>
              <a:rPr lang="vi-VN" sz="2800" b="1" dirty="0">
                <a:latin typeface="+mj-lt"/>
              </a:rPr>
              <a:t>Face Identification</a:t>
            </a:r>
            <a:endParaRPr sz="2800" b="1" dirty="0">
              <a:latin typeface="+mj-lt"/>
            </a:endParaRPr>
          </a:p>
        </p:txBody>
      </p:sp>
      <p:sp>
        <p:nvSpPr>
          <p:cNvPr id="186" name="Google Shape;186;p31"/>
          <p:cNvSpPr txBox="1">
            <a:spLocks noGrp="1"/>
          </p:cNvSpPr>
          <p:nvPr>
            <p:ph type="title"/>
          </p:nvPr>
        </p:nvSpPr>
        <p:spPr>
          <a:xfrm>
            <a:off x="812854" y="285750"/>
            <a:ext cx="7704000" cy="644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smtClean="0">
                <a:latin typeface="+mj-lt"/>
              </a:rPr>
              <a:t>PHÂN LOẠI BÀI TOÁN</a:t>
            </a:r>
            <a:endParaRPr sz="4400" dirty="0">
              <a:latin typeface="+mj-lt"/>
            </a:endParaRPr>
          </a:p>
        </p:txBody>
      </p:sp>
      <p:grpSp>
        <p:nvGrpSpPr>
          <p:cNvPr id="219" name="Google Shape;219;p31"/>
          <p:cNvGrpSpPr/>
          <p:nvPr/>
        </p:nvGrpSpPr>
        <p:grpSpPr>
          <a:xfrm>
            <a:off x="2819400" y="3635162"/>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grpSp>
      <p:cxnSp>
        <p:nvCxnSpPr>
          <p:cNvPr id="258" name="Google Shape;258;p31"/>
          <p:cNvCxnSpPr/>
          <p:nvPr/>
        </p:nvCxnSpPr>
        <p:spPr>
          <a:xfrm>
            <a:off x="1267892" y="188118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728943" y="2054351"/>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grpSp>
      <p:cxnSp>
        <p:nvCxnSpPr>
          <p:cNvPr id="353" name="Google Shape;353;p31"/>
          <p:cNvCxnSpPr/>
          <p:nvPr/>
        </p:nvCxnSpPr>
        <p:spPr>
          <a:xfrm>
            <a:off x="3352800"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5181600" y="2042606"/>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mj-lt"/>
              </a:endParaRPr>
            </a:p>
          </p:txBody>
        </p:sp>
      </p:grpSp>
      <p:sp>
        <p:nvSpPr>
          <p:cNvPr id="402" name="Google Shape;182;p31"/>
          <p:cNvSpPr txBox="1">
            <a:spLocks noGrp="1"/>
          </p:cNvSpPr>
          <p:nvPr>
            <p:ph type="subTitle" idx="1"/>
          </p:nvPr>
        </p:nvSpPr>
        <p:spPr>
          <a:xfrm>
            <a:off x="1267892" y="2221977"/>
            <a:ext cx="2846075" cy="698929"/>
          </a:xfrm>
          <a:prstGeom prst="rect">
            <a:avLst/>
          </a:prstGeom>
        </p:spPr>
        <p:txBody>
          <a:bodyPr spcFirstLastPara="1" wrap="square" lIns="91425" tIns="91425" rIns="91425" bIns="91425" anchor="ctr" anchorCtr="0">
            <a:noAutofit/>
          </a:bodyPr>
          <a:lstStyle/>
          <a:p>
            <a:pPr marL="0" lvl="0" indent="0"/>
            <a:r>
              <a:rPr lang="vi-VN" sz="1600" dirty="0">
                <a:latin typeface="+mn-lt"/>
              </a:rPr>
              <a:t>Hạn chế quyền truy cập của một người đến một nguồn tài nguyên nào đó</a:t>
            </a:r>
            <a:endParaRPr sz="1600" dirty="0">
              <a:latin typeface="+mn-lt"/>
            </a:endParaRPr>
          </a:p>
        </p:txBody>
      </p:sp>
      <p:sp>
        <p:nvSpPr>
          <p:cNvPr id="404" name="Google Shape;182;p31"/>
          <p:cNvSpPr txBox="1">
            <a:spLocks noGrp="1"/>
          </p:cNvSpPr>
          <p:nvPr>
            <p:ph type="subTitle" idx="1"/>
          </p:nvPr>
        </p:nvSpPr>
        <p:spPr>
          <a:xfrm>
            <a:off x="5767257" y="2146673"/>
            <a:ext cx="2846075" cy="698929"/>
          </a:xfrm>
          <a:prstGeom prst="rect">
            <a:avLst/>
          </a:prstGeom>
        </p:spPr>
        <p:txBody>
          <a:bodyPr spcFirstLastPara="1" wrap="square" lIns="91425" tIns="91425" rIns="91425" bIns="91425" anchor="ctr" anchorCtr="0">
            <a:noAutofit/>
          </a:bodyPr>
          <a:lstStyle/>
          <a:p>
            <a:pPr marL="0" lvl="0" indent="0"/>
            <a:r>
              <a:rPr lang="vi-VN" sz="1600" dirty="0">
                <a:latin typeface="+mn-lt"/>
              </a:rPr>
              <a:t>Xác nhận một người phù hợp với ID của họ</a:t>
            </a:r>
            <a:endParaRPr sz="1600" dirty="0">
              <a:latin typeface="+mn-lt"/>
            </a:endParaRPr>
          </a:p>
        </p:txBody>
      </p:sp>
      <p:sp>
        <p:nvSpPr>
          <p:cNvPr id="405" name="Google Shape;182;p31"/>
          <p:cNvSpPr txBox="1">
            <a:spLocks noGrp="1"/>
          </p:cNvSpPr>
          <p:nvPr>
            <p:ph type="subTitle" idx="1"/>
          </p:nvPr>
        </p:nvSpPr>
        <p:spPr>
          <a:xfrm>
            <a:off x="3390900" y="3790507"/>
            <a:ext cx="2846075" cy="414793"/>
          </a:xfrm>
          <a:prstGeom prst="rect">
            <a:avLst/>
          </a:prstGeom>
        </p:spPr>
        <p:txBody>
          <a:bodyPr spcFirstLastPara="1" wrap="square" lIns="91425" tIns="91425" rIns="91425" bIns="91425" anchor="ctr" anchorCtr="0">
            <a:noAutofit/>
          </a:bodyPr>
          <a:lstStyle/>
          <a:p>
            <a:pPr marL="0" lvl="0" indent="0"/>
            <a:r>
              <a:rPr lang="vi-VN" sz="1600" dirty="0">
                <a:latin typeface="+mn-lt"/>
              </a:rPr>
              <a:t>Gán chính xác tên của người</a:t>
            </a:r>
            <a:endParaRPr sz="1600" dirty="0">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TotalTime>
  <Words>718</Words>
  <Application>Microsoft Office PowerPoint</Application>
  <PresentationFormat>On-screen Show (16:9)</PresentationFormat>
  <Paragraphs>109</Paragraphs>
  <Slides>20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Fira Sans Condensed Light</vt:lpstr>
      <vt:lpstr>Anton</vt:lpstr>
      <vt:lpstr>Wingdings</vt:lpstr>
      <vt:lpstr>Advent Pro Light</vt:lpstr>
      <vt:lpstr>Times New Roman</vt:lpstr>
      <vt:lpstr>Rajdhani</vt:lpstr>
      <vt:lpstr>Fira Sans Condensed</vt:lpstr>
      <vt:lpstr>Josefin Slab</vt:lpstr>
      <vt:lpstr>Ai Tech Agency by Slidesgo</vt:lpstr>
      <vt:lpstr>FACE RECOGNITIONS</vt:lpstr>
      <vt:lpstr>PowerPoint Presentation</vt:lpstr>
      <vt:lpstr>GIỚI THIỆU CHUNG</vt:lpstr>
      <vt:lpstr>GIỚI THIỆU CHUNG</vt:lpstr>
      <vt:lpstr>PowerPoint Presentation</vt:lpstr>
      <vt:lpstr>MỤC TIÊU</vt:lpstr>
      <vt:lpstr>THUẬT TOÁN FACE RECOGNITIONS</vt:lpstr>
      <vt:lpstr>GIỚI THIỆU  THUẬT TOÁN</vt:lpstr>
      <vt:lpstr>PHÂN LOẠI BÀI TOÁN</vt:lpstr>
      <vt:lpstr>BÀI TOÁN GIẢI QUYẾT CÁC TRƯỜNG HỢP</vt:lpstr>
      <vt:lpstr>BÀI TOÁN GIẢI QUYẾT CÁC TRƯỜNG HỢP</vt:lpstr>
      <vt:lpstr>LUỒNG XỬ LÝ BÀI TOÁN</vt:lpstr>
      <vt:lpstr>TRIỂN KHAI BÀI TOÁN</vt:lpstr>
      <vt:lpstr>CÁC BƯỚC THỰC HIỆN BÀI TOÁN</vt:lpstr>
      <vt:lpstr>1. Chuẩn bị thư viện và  chuẩn bị dữ liệu ảnh</vt:lpstr>
      <vt:lpstr>2. Tìm tất cả gương mặt trong ảnh</vt:lpstr>
      <vt:lpstr>3. Chạy mô hình trên tập dữ liệu</vt:lpstr>
      <vt:lpstr>4. Nhận diện gương mặt</vt:lpstr>
      <vt:lpstr>4. Nhận diện gương mặt</vt:lpstr>
      <vt:lpstr>THANK YOU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RECOGNITIONS</dc:title>
  <cp:lastModifiedBy>LENOVO</cp:lastModifiedBy>
  <cp:revision>28</cp:revision>
  <dcterms:modified xsi:type="dcterms:W3CDTF">2022-12-11T17:04:30Z</dcterms:modified>
</cp:coreProperties>
</file>